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264" r:id="rId3"/>
    <p:sldId id="265" r:id="rId4"/>
    <p:sldId id="266" r:id="rId5"/>
    <p:sldId id="267" r:id="rId6"/>
    <p:sldId id="268" r:id="rId7"/>
    <p:sldId id="272" r:id="rId8"/>
    <p:sldId id="269" r:id="rId9"/>
    <p:sldId id="270" r:id="rId10"/>
    <p:sldId id="271" r:id="rId11"/>
    <p:sldId id="263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3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1830" y="-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AECF6-FBF0-4320-A60C-966609C3416B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4F369-8763-4A4F-9800-F9489F1245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4327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0f7af2584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20f7af2584a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6671003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4401545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403572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7949970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11784782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4484824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9201717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19941221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8722067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5884309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901437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971983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762857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613561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306327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49058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19700636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40905602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1558813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385867" y="1746633"/>
            <a:ext cx="5531200" cy="22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6892267" y="5029600"/>
            <a:ext cx="4058400" cy="7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1" name="Google Shape;11;p2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15433" y="0"/>
            <a:ext cx="4064800" cy="55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4079067" y="0"/>
            <a:ext cx="8112800" cy="553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7045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oogle Shape;21;p4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22" name="Google Shape;22;p4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" name="Google Shape;23;p4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960000" y="1650933"/>
            <a:ext cx="10272000" cy="5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48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52" name="Google Shape;52;p8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" name="Google Shape;53;p8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54" name="Google Shape;54;p8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3735600" y="2557405"/>
            <a:ext cx="7496400" cy="329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762087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9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58" name="Google Shape;58;p9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" name="Google Shape;59;p9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60" name="Google Shape;60;p9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61" name="Google Shape;61;p9"/>
          <p:cNvSpPr txBox="1">
            <a:spLocks noGrp="1"/>
          </p:cNvSpPr>
          <p:nvPr>
            <p:ph type="title"/>
          </p:nvPr>
        </p:nvSpPr>
        <p:spPr>
          <a:xfrm rot="515">
            <a:off x="3209200" y="2164085"/>
            <a:ext cx="8008800" cy="8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ubTitle" idx="1"/>
          </p:nvPr>
        </p:nvSpPr>
        <p:spPr>
          <a:xfrm>
            <a:off x="4877600" y="3070728"/>
            <a:ext cx="6340400" cy="19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289954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10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65" name="Google Shape;65;p10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" name="Google Shape;66;p10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67" name="Google Shape;67;p10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68" name="Google Shape;68;p10"/>
          <p:cNvSpPr txBox="1">
            <a:spLocks noGrp="1"/>
          </p:cNvSpPr>
          <p:nvPr>
            <p:ph type="title"/>
          </p:nvPr>
        </p:nvSpPr>
        <p:spPr>
          <a:xfrm>
            <a:off x="960000" y="2978500"/>
            <a:ext cx="10272000" cy="820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43123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63306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oogle Shape;183;p22"/>
          <p:cNvGrpSpPr/>
          <p:nvPr/>
        </p:nvGrpSpPr>
        <p:grpSpPr>
          <a:xfrm>
            <a:off x="1030033" y="968833"/>
            <a:ext cx="8770800" cy="4584400"/>
            <a:chOff x="772525" y="726625"/>
            <a:chExt cx="6578100" cy="3438300"/>
          </a:xfrm>
        </p:grpSpPr>
        <p:sp>
          <p:nvSpPr>
            <p:cNvPr id="184" name="Google Shape;184;p22"/>
            <p:cNvSpPr/>
            <p:nvPr/>
          </p:nvSpPr>
          <p:spPr>
            <a:xfrm>
              <a:off x="772525" y="726625"/>
              <a:ext cx="6578100" cy="3438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5" name="Google Shape;185;p22"/>
            <p:cNvSpPr/>
            <p:nvPr/>
          </p:nvSpPr>
          <p:spPr>
            <a:xfrm>
              <a:off x="772525" y="726625"/>
              <a:ext cx="65781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86" name="Google Shape;186;p22"/>
          <p:cNvGrpSpPr/>
          <p:nvPr/>
        </p:nvGrpSpPr>
        <p:grpSpPr>
          <a:xfrm>
            <a:off x="6565567" y="3979100"/>
            <a:ext cx="4596400" cy="2112800"/>
            <a:chOff x="4924175" y="3441525"/>
            <a:chExt cx="3447300" cy="1584600"/>
          </a:xfrm>
        </p:grpSpPr>
        <p:sp>
          <p:nvSpPr>
            <p:cNvPr id="187" name="Google Shape;187;p22"/>
            <p:cNvSpPr/>
            <p:nvPr/>
          </p:nvSpPr>
          <p:spPr>
            <a:xfrm>
              <a:off x="4924175" y="3441525"/>
              <a:ext cx="3447300" cy="1584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8" name="Google Shape;188;p22"/>
            <p:cNvSpPr/>
            <p:nvPr/>
          </p:nvSpPr>
          <p:spPr>
            <a:xfrm>
              <a:off x="4924175" y="3441525"/>
              <a:ext cx="34473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89" name="Google Shape;189;p22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grpSp>
        <p:nvGrpSpPr>
          <p:cNvPr id="190" name="Google Shape;190;p22"/>
          <p:cNvGrpSpPr/>
          <p:nvPr/>
        </p:nvGrpSpPr>
        <p:grpSpPr>
          <a:xfrm>
            <a:off x="15434" y="0"/>
            <a:ext cx="12176433" cy="553200"/>
            <a:chOff x="11575" y="0"/>
            <a:chExt cx="9132325" cy="414900"/>
          </a:xfrm>
        </p:grpSpPr>
        <p:sp>
          <p:nvSpPr>
            <p:cNvPr id="191" name="Google Shape;191;p22"/>
            <p:cNvSpPr/>
            <p:nvPr/>
          </p:nvSpPr>
          <p:spPr>
            <a:xfrm>
              <a:off x="11575" y="0"/>
              <a:ext cx="3048600" cy="414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2" name="Google Shape;192;p22"/>
            <p:cNvSpPr/>
            <p:nvPr/>
          </p:nvSpPr>
          <p:spPr>
            <a:xfrm>
              <a:off x="3059300" y="0"/>
              <a:ext cx="6084600" cy="414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640434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0000" y="618400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10272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●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○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■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●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○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■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●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○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■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93977937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" name="Google Shape;208;p27"/>
          <p:cNvGrpSpPr/>
          <p:nvPr/>
        </p:nvGrpSpPr>
        <p:grpSpPr>
          <a:xfrm>
            <a:off x="1030033" y="968833"/>
            <a:ext cx="8770800" cy="4584400"/>
            <a:chOff x="772525" y="726625"/>
            <a:chExt cx="6578100" cy="3438300"/>
          </a:xfrm>
        </p:grpSpPr>
        <p:sp>
          <p:nvSpPr>
            <p:cNvPr id="209" name="Google Shape;209;p27"/>
            <p:cNvSpPr/>
            <p:nvPr/>
          </p:nvSpPr>
          <p:spPr>
            <a:xfrm>
              <a:off x="772525" y="726625"/>
              <a:ext cx="6578100" cy="3438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0" name="Google Shape;210;p27"/>
            <p:cNvSpPr/>
            <p:nvPr/>
          </p:nvSpPr>
          <p:spPr>
            <a:xfrm>
              <a:off x="772525" y="726625"/>
              <a:ext cx="65781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11" name="Google Shape;211;p27"/>
          <p:cNvGrpSpPr/>
          <p:nvPr/>
        </p:nvGrpSpPr>
        <p:grpSpPr>
          <a:xfrm>
            <a:off x="6565567" y="4588700"/>
            <a:ext cx="4596400" cy="1283200"/>
            <a:chOff x="4924175" y="3441525"/>
            <a:chExt cx="3447300" cy="962400"/>
          </a:xfrm>
        </p:grpSpPr>
        <p:sp>
          <p:nvSpPr>
            <p:cNvPr id="212" name="Google Shape;212;p27"/>
            <p:cNvSpPr/>
            <p:nvPr/>
          </p:nvSpPr>
          <p:spPr>
            <a:xfrm>
              <a:off x="4924175" y="3441525"/>
              <a:ext cx="3447300" cy="962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3" name="Google Shape;213;p27"/>
            <p:cNvSpPr/>
            <p:nvPr/>
          </p:nvSpPr>
          <p:spPr>
            <a:xfrm>
              <a:off x="4924175" y="3441525"/>
              <a:ext cx="34473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14" name="Google Shape;214;p27"/>
          <p:cNvGrpSpPr/>
          <p:nvPr/>
        </p:nvGrpSpPr>
        <p:grpSpPr>
          <a:xfrm>
            <a:off x="9132558" y="1746635"/>
            <a:ext cx="2486444" cy="2182724"/>
            <a:chOff x="1054812" y="1029590"/>
            <a:chExt cx="3436214" cy="3912627"/>
          </a:xfrm>
        </p:grpSpPr>
        <p:sp>
          <p:nvSpPr>
            <p:cNvPr id="215" name="Google Shape;215;p27"/>
            <p:cNvSpPr/>
            <p:nvPr/>
          </p:nvSpPr>
          <p:spPr>
            <a:xfrm>
              <a:off x="1054812" y="1029617"/>
              <a:ext cx="3436200" cy="3912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6" name="Google Shape;216;p27"/>
            <p:cNvSpPr/>
            <p:nvPr/>
          </p:nvSpPr>
          <p:spPr>
            <a:xfrm>
              <a:off x="1054825" y="1029590"/>
              <a:ext cx="3436200" cy="610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17" name="Google Shape;217;p27"/>
          <p:cNvSpPr txBox="1"/>
          <p:nvPr/>
        </p:nvSpPr>
        <p:spPr>
          <a:xfrm>
            <a:off x="1344000" y="1845367"/>
            <a:ext cx="937200" cy="8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Font typeface="Arial"/>
              <a:buNone/>
            </a:pPr>
            <a:r>
              <a:rPr lang="en" sz="4800" kern="0">
                <a:solidFill>
                  <a:srgbClr val="FFDB5D"/>
                </a:solidFill>
                <a:latin typeface="Quantico"/>
                <a:ea typeface="Quantico"/>
                <a:cs typeface="Quantico"/>
                <a:sym typeface="Quantico"/>
              </a:rPr>
              <a:t>&lt;/</a:t>
            </a:r>
            <a:endParaRPr sz="4800" kern="0">
              <a:solidFill>
                <a:srgbClr val="FFDB5D"/>
              </a:solidFill>
              <a:cs typeface="Arial"/>
              <a:sym typeface="Arial"/>
            </a:endParaRPr>
          </a:p>
        </p:txBody>
      </p:sp>
      <p:sp>
        <p:nvSpPr>
          <p:cNvPr id="218" name="Google Shape;218;p27"/>
          <p:cNvSpPr txBox="1"/>
          <p:nvPr/>
        </p:nvSpPr>
        <p:spPr>
          <a:xfrm>
            <a:off x="7930000" y="3346500"/>
            <a:ext cx="937200" cy="8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Font typeface="Arial"/>
              <a:buNone/>
            </a:pPr>
            <a:r>
              <a:rPr lang="en" sz="4800" kern="0">
                <a:solidFill>
                  <a:srgbClr val="FFFFFF"/>
                </a:solidFill>
                <a:latin typeface="Quantico"/>
                <a:ea typeface="Quantico"/>
                <a:cs typeface="Quantico"/>
                <a:sym typeface="Quantico"/>
              </a:rPr>
              <a:t>/&gt;</a:t>
            </a:r>
            <a:endParaRPr sz="4800" kern="0">
              <a:solidFill>
                <a:srgbClr val="FFFFFF"/>
              </a:solidFill>
              <a:cs typeface="Arial"/>
              <a:sym typeface="Arial"/>
            </a:endParaRPr>
          </a:p>
        </p:txBody>
      </p:sp>
      <p:sp>
        <p:nvSpPr>
          <p:cNvPr id="219" name="Google Shape;219;p27"/>
          <p:cNvSpPr txBox="1"/>
          <p:nvPr/>
        </p:nvSpPr>
        <p:spPr>
          <a:xfrm>
            <a:off x="9597943" y="2498133"/>
            <a:ext cx="1622400" cy="99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  <a:buNone/>
            </a:pPr>
            <a:r>
              <a:rPr lang="en" sz="4800" kern="0">
                <a:solidFill>
                  <a:srgbClr val="E81981"/>
                </a:solidFill>
                <a:cs typeface="Arial"/>
                <a:sym typeface="Arial"/>
              </a:rPr>
              <a:t>}</a:t>
            </a:r>
            <a:r>
              <a:rPr lang="en" sz="4800" kern="0">
                <a:solidFill>
                  <a:srgbClr val="FFFFFF"/>
                </a:solidFill>
                <a:cs typeface="Arial"/>
                <a:sym typeface="Arial"/>
              </a:rPr>
              <a:t> /&gt; </a:t>
            </a:r>
            <a:r>
              <a:rPr lang="en" sz="4800" kern="0">
                <a:solidFill>
                  <a:srgbClr val="94EE6B"/>
                </a:solidFill>
                <a:cs typeface="Arial"/>
                <a:sym typeface="Arial"/>
              </a:rPr>
              <a:t>[</a:t>
            </a:r>
            <a:endParaRPr sz="4800" kern="0">
              <a:solidFill>
                <a:srgbClr val="94EE6B"/>
              </a:solidFill>
              <a:cs typeface="Arial"/>
              <a:sym typeface="Arial"/>
            </a:endParaRPr>
          </a:p>
        </p:txBody>
      </p:sp>
      <p:sp>
        <p:nvSpPr>
          <p:cNvPr id="220" name="Google Shape;220;p27"/>
          <p:cNvSpPr txBox="1">
            <a:spLocks noGrp="1"/>
          </p:cNvSpPr>
          <p:nvPr>
            <p:ph type="ctrTitle"/>
          </p:nvPr>
        </p:nvSpPr>
        <p:spPr>
          <a:xfrm>
            <a:off x="2385867" y="1746633"/>
            <a:ext cx="5531200" cy="223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-US" sz="5400" b="1" dirty="0" err="1" smtClean="0"/>
              <a:t>Xamarin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endParaRPr sz="5400" b="1" dirty="0">
              <a:solidFill>
                <a:schemeClr val="accent2"/>
              </a:solidFill>
            </a:endParaRPr>
          </a:p>
        </p:txBody>
      </p:sp>
      <p:sp>
        <p:nvSpPr>
          <p:cNvPr id="221" name="Google Shape;221;p27"/>
          <p:cNvSpPr txBox="1">
            <a:spLocks noGrp="1"/>
          </p:cNvSpPr>
          <p:nvPr>
            <p:ph type="subTitle" idx="1"/>
          </p:nvPr>
        </p:nvSpPr>
        <p:spPr>
          <a:xfrm>
            <a:off x="6892267" y="5029600"/>
            <a:ext cx="4058400" cy="70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ru-RU" sz="2400" b="1" dirty="0" smtClean="0"/>
              <a:t>Введение</a:t>
            </a:r>
            <a:endParaRPr sz="2400" b="1" dirty="0"/>
          </a:p>
        </p:txBody>
      </p:sp>
      <p:sp>
        <p:nvSpPr>
          <p:cNvPr id="222" name="Google Shape;222;p27"/>
          <p:cNvSpPr txBox="1"/>
          <p:nvPr/>
        </p:nvSpPr>
        <p:spPr>
          <a:xfrm>
            <a:off x="714833" y="156415"/>
            <a:ext cx="26660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Pitch Deck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223" name="Google Shape;223;p27"/>
          <p:cNvSpPr txBox="1"/>
          <p:nvPr/>
        </p:nvSpPr>
        <p:spPr>
          <a:xfrm>
            <a:off x="4973767" y="156415"/>
            <a:ext cx="26660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20xx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530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b="1" dirty="0" smtClean="0">
                <a:solidFill>
                  <a:schemeClr val="accent2"/>
                </a:solidFill>
              </a:rPr>
              <a:t>&lt;/</a:t>
            </a:r>
            <a:r>
              <a:rPr lang="en" b="1" dirty="0" smtClean="0"/>
              <a:t> </a:t>
            </a:r>
            <a:r>
              <a:rPr lang="ru-RU" b="1" dirty="0" smtClean="0"/>
              <a:t>Схема работы</a:t>
            </a:r>
            <a:endParaRPr lang="ru-RU" b="1"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94316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en-US" sz="1800" dirty="0" smtClean="0"/>
              <a:t>	</a:t>
            </a:r>
            <a:r>
              <a:rPr lang="ru-RU" sz="1800" dirty="0" smtClean="0"/>
              <a:t>И </a:t>
            </a:r>
            <a:r>
              <a:rPr lang="ru-RU" sz="1800" dirty="0"/>
              <a:t>наоборот, когда </a:t>
            </a:r>
            <a:r>
              <a:rPr lang="en-US" sz="1800" dirty="0"/>
              <a:t>Android Runtime (ART) </a:t>
            </a:r>
            <a:r>
              <a:rPr lang="ru-RU" sz="1800" dirty="0"/>
              <a:t>обращается к приложению с кодом </a:t>
            </a:r>
            <a:r>
              <a:rPr lang="en-US" sz="1800" dirty="0" err="1"/>
              <a:t>Xamarin</a:t>
            </a:r>
            <a:r>
              <a:rPr lang="en-US" sz="1800" dirty="0"/>
              <a:t>, </a:t>
            </a:r>
            <a:r>
              <a:rPr lang="ru-RU" sz="1800" dirty="0"/>
              <a:t>то все вызовы проходят через обертку </a:t>
            </a:r>
            <a:r>
              <a:rPr lang="en-US" sz="1800" dirty="0"/>
              <a:t>Android Callable Wrappers (ACW).</a:t>
            </a:r>
          </a:p>
          <a:p>
            <a:pPr marL="203195" indent="0">
              <a:buNone/>
            </a:pPr>
            <a:r>
              <a:rPr lang="ru-RU" sz="1800" dirty="0"/>
              <a:t>Приложения </a:t>
            </a:r>
            <a:r>
              <a:rPr lang="en-US" sz="1800" dirty="0" err="1"/>
              <a:t>Xamarin.iOS</a:t>
            </a:r>
            <a:r>
              <a:rPr lang="en-US" sz="1800" dirty="0"/>
              <a:t> </a:t>
            </a:r>
            <a:r>
              <a:rPr lang="ru-RU" sz="1800" dirty="0"/>
              <a:t>в отличие от </a:t>
            </a:r>
            <a:r>
              <a:rPr lang="en-US" sz="1800" dirty="0" err="1"/>
              <a:t>Xamarin.Android</a:t>
            </a:r>
            <a:r>
              <a:rPr lang="en-US" sz="1800" dirty="0"/>
              <a:t>, </a:t>
            </a:r>
            <a:r>
              <a:rPr lang="ru-RU" sz="1800" dirty="0"/>
              <a:t>который использует </a:t>
            </a:r>
            <a:r>
              <a:rPr lang="en-US" sz="1800" dirty="0"/>
              <a:t>JIT-</a:t>
            </a:r>
            <a:r>
              <a:rPr lang="ru-RU" sz="1800" dirty="0"/>
              <a:t>компиляцию, применяют </a:t>
            </a:r>
            <a:r>
              <a:rPr lang="en-US" sz="1800" dirty="0"/>
              <a:t>AOT-</a:t>
            </a:r>
            <a:r>
              <a:rPr lang="ru-RU" sz="1800" dirty="0"/>
              <a:t>компиляцию (</a:t>
            </a:r>
            <a:r>
              <a:rPr lang="en-US" sz="1800" dirty="0"/>
              <a:t>Ahead-of-Time) </a:t>
            </a:r>
            <a:r>
              <a:rPr lang="ru-RU" sz="1800" dirty="0"/>
              <a:t>кода </a:t>
            </a:r>
            <a:r>
              <a:rPr lang="en-US" sz="1800" dirty="0"/>
              <a:t>C# </a:t>
            </a:r>
            <a:r>
              <a:rPr lang="ru-RU" sz="1800" dirty="0"/>
              <a:t>в </a:t>
            </a:r>
            <a:r>
              <a:rPr lang="ru-RU" sz="1800" dirty="0" err="1"/>
              <a:t>нативный</a:t>
            </a:r>
            <a:r>
              <a:rPr lang="ru-RU" sz="1800" dirty="0"/>
              <a:t> </a:t>
            </a:r>
            <a:r>
              <a:rPr lang="en-US" sz="1800" dirty="0"/>
              <a:t>ARM-</a:t>
            </a:r>
            <a:r>
              <a:rPr lang="ru-RU" sz="1800" dirty="0"/>
              <a:t>код. </a:t>
            </a:r>
            <a:r>
              <a:rPr lang="en-US" sz="1800" dirty="0" err="1"/>
              <a:t>Xamarin</a:t>
            </a:r>
            <a:r>
              <a:rPr lang="en-US" sz="1800" dirty="0"/>
              <a:t> </a:t>
            </a:r>
            <a:r>
              <a:rPr lang="ru-RU" sz="1800" dirty="0"/>
              <a:t>использует промежуточный слой </a:t>
            </a:r>
            <a:r>
              <a:rPr lang="en-US" sz="1800" dirty="0"/>
              <a:t>Selectors (</a:t>
            </a:r>
            <a:r>
              <a:rPr lang="ru-RU" sz="1800" dirty="0"/>
              <a:t>селекторы) для трансляции вызовов кода </a:t>
            </a:r>
            <a:r>
              <a:rPr lang="en-US" sz="1800" dirty="0"/>
              <a:t>Objective-C </a:t>
            </a:r>
            <a:r>
              <a:rPr lang="ru-RU" sz="1800" dirty="0"/>
              <a:t>в код на </a:t>
            </a:r>
            <a:r>
              <a:rPr lang="en-US" sz="1800" dirty="0"/>
              <a:t>C# </a:t>
            </a:r>
            <a:r>
              <a:rPr lang="ru-RU" sz="1800" dirty="0"/>
              <a:t>и слой </a:t>
            </a:r>
            <a:r>
              <a:rPr lang="en-US" sz="1800" dirty="0"/>
              <a:t>Registrars (</a:t>
            </a:r>
            <a:r>
              <a:rPr lang="ru-RU" sz="1800" dirty="0"/>
              <a:t>регистраторы) для трансляции кода </a:t>
            </a:r>
            <a:r>
              <a:rPr lang="en-US" sz="1800" dirty="0"/>
              <a:t>C# </a:t>
            </a:r>
            <a:r>
              <a:rPr lang="ru-RU" sz="1800" dirty="0"/>
              <a:t>в </a:t>
            </a:r>
            <a:r>
              <a:rPr lang="en-US" sz="1800" dirty="0"/>
              <a:t>Objective-C.</a:t>
            </a:r>
          </a:p>
        </p:txBody>
      </p:sp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167" y="3200005"/>
            <a:ext cx="4937633" cy="27673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15377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b="1" dirty="0"/>
              <a:t>Основы </a:t>
            </a:r>
            <a:r>
              <a:rPr lang="ru-RU" b="1" dirty="0" err="1" smtClean="0"/>
              <a:t>Xamarin.Forms</a:t>
            </a:r>
            <a:r>
              <a:rPr lang="ru-RU" b="1" dirty="0" smtClean="0"/>
              <a:t>. Итоги</a:t>
            </a:r>
            <a:r>
              <a:rPr lang="ru-RU" dirty="0"/>
              <a:t>	</a:t>
            </a:r>
            <a:br>
              <a:rPr lang="ru-RU" dirty="0"/>
            </a:br>
            <a:r>
              <a:rPr lang="ru-RU" dirty="0" smtClean="0"/>
              <a:t>	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804672" y="155949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2100" dirty="0" smtClean="0"/>
              <a:t>	В </a:t>
            </a:r>
            <a:r>
              <a:rPr lang="ru-RU" sz="2100" dirty="0"/>
              <a:t>самом простом смысле </a:t>
            </a:r>
            <a:r>
              <a:rPr lang="ru-RU" sz="2100" dirty="0" err="1"/>
              <a:t>Xamarin.Forms</a:t>
            </a:r>
            <a:r>
              <a:rPr lang="ru-RU" sz="2100" dirty="0"/>
              <a:t> – это </a:t>
            </a:r>
            <a:r>
              <a:rPr lang="ru-RU" sz="2100" dirty="0" err="1"/>
              <a:t>фреймворк</a:t>
            </a:r>
            <a:r>
              <a:rPr lang="ru-RU" sz="2100" dirty="0"/>
              <a:t> для создания пользовательских интерфейсов для мобильных приложений. Определение с </a:t>
            </a:r>
            <a:r>
              <a:rPr lang="ru-RU" sz="2100" dirty="0" err="1"/>
              <a:t>оффициального</a:t>
            </a:r>
            <a:r>
              <a:rPr lang="ru-RU" sz="2100" dirty="0"/>
              <a:t> сайта </a:t>
            </a:r>
            <a:r>
              <a:rPr lang="ru-RU" sz="2100" dirty="0" err="1"/>
              <a:t>Xamarin</a:t>
            </a:r>
            <a:r>
              <a:rPr lang="ru-RU" sz="2100" dirty="0"/>
              <a:t> идет следующее</a:t>
            </a:r>
            <a:r>
              <a:rPr lang="ru-RU" sz="2100" dirty="0" smtClean="0"/>
              <a:t>:</a:t>
            </a:r>
          </a:p>
          <a:p>
            <a:pPr marL="203195" indent="0">
              <a:buNone/>
            </a:pPr>
            <a:r>
              <a:rPr lang="ru-RU" sz="2100" dirty="0" err="1"/>
              <a:t>Xamarin.Forms</a:t>
            </a:r>
            <a:r>
              <a:rPr lang="ru-RU" sz="2100" dirty="0"/>
              <a:t> – это кроссплатформенный набор инструментов пользовательского интерфейса, который позволяет разработчикам легко создавать </a:t>
            </a:r>
            <a:r>
              <a:rPr lang="ru-RU" sz="2100" dirty="0" err="1"/>
              <a:t>нативные</a:t>
            </a:r>
            <a:r>
              <a:rPr lang="ru-RU" sz="2100" dirty="0"/>
              <a:t> макеты пользовательского интерфейса, которые можно использовать совместно на </a:t>
            </a:r>
            <a:r>
              <a:rPr lang="ru-RU" sz="2100" dirty="0" err="1"/>
              <a:t>Android</a:t>
            </a:r>
            <a:r>
              <a:rPr lang="ru-RU" sz="2100" dirty="0"/>
              <a:t>, </a:t>
            </a:r>
            <a:r>
              <a:rPr lang="ru-RU" sz="2100" dirty="0" err="1"/>
              <a:t>iOS</a:t>
            </a:r>
            <a:r>
              <a:rPr lang="ru-RU" sz="2100" dirty="0"/>
              <a:t> и Windows </a:t>
            </a:r>
            <a:r>
              <a:rPr lang="ru-RU" sz="2100" dirty="0" err="1"/>
              <a:t>Phone</a:t>
            </a:r>
            <a:r>
              <a:rPr lang="ru-RU" sz="2100" dirty="0" smtClean="0"/>
              <a:t>.</a:t>
            </a:r>
          </a:p>
          <a:p>
            <a:pPr marL="203195" indent="0">
              <a:buNone/>
            </a:pPr>
            <a:r>
              <a:rPr lang="ru-RU" sz="21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	</a:t>
            </a:r>
            <a:r>
              <a:rPr lang="ru-RU" sz="21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Xamarin.Forms</a:t>
            </a:r>
            <a:r>
              <a:rPr lang="ru-RU" sz="21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предоставляет 20+ кроссплатформенных элементов управления пользовательским интерфейсом, каждый из которых имеет API, специфичный для </a:t>
            </a:r>
            <a:r>
              <a:rPr lang="ru-RU" sz="21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Xamarin.Forms</a:t>
            </a:r>
            <a:r>
              <a:rPr lang="ru-RU" sz="2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, но отображается как его родной аналог для </a:t>
            </a:r>
            <a:r>
              <a:rPr lang="ru-RU" sz="21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iOS</a:t>
            </a:r>
            <a:r>
              <a:rPr lang="ru-RU" sz="2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, </a:t>
            </a:r>
            <a:r>
              <a:rPr lang="ru-RU" sz="21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Android</a:t>
            </a:r>
            <a:r>
              <a:rPr lang="ru-RU" sz="2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или UWP. Другими словами, элемент управления </a:t>
            </a:r>
            <a:r>
              <a:rPr lang="ru-RU" sz="21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Xamarin.Forms</a:t>
            </a:r>
            <a:r>
              <a:rPr lang="ru-RU" sz="2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1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Label</a:t>
            </a:r>
            <a:r>
              <a:rPr lang="ru-RU" sz="2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будет отображаться как </a:t>
            </a:r>
            <a:r>
              <a:rPr lang="ru-RU" sz="21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iOS</a:t>
            </a:r>
            <a:r>
              <a:rPr lang="ru-RU" sz="2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1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UILabel</a:t>
            </a:r>
            <a:r>
              <a:rPr lang="ru-RU" sz="2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.</a:t>
            </a:r>
          </a:p>
          <a:p>
            <a:endParaRPr lang="ru-RU" sz="2100" dirty="0"/>
          </a:p>
        </p:txBody>
      </p:sp>
    </p:spTree>
    <p:extLst>
      <p:ext uri="{BB962C8B-B14F-4D97-AF65-F5344CB8AC3E}">
        <p14:creationId xmlns="" xmlns:p14="http://schemas.microsoft.com/office/powerpoint/2010/main" val="377289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b="1" dirty="0"/>
              <a:t>Установка </a:t>
            </a:r>
            <a:r>
              <a:rPr lang="ru-RU" b="1" dirty="0" err="1"/>
              <a:t>Xamarin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	</a:t>
            </a:r>
            <a:br>
              <a:rPr lang="ru-RU" dirty="0" smtClean="0"/>
            </a:br>
            <a:r>
              <a:rPr lang="ru-RU" dirty="0" smtClean="0"/>
              <a:t>	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804672" y="155949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2000" dirty="0"/>
              <a:t>При установке </a:t>
            </a:r>
            <a:r>
              <a:rPr lang="ru-RU" sz="2000" dirty="0" err="1"/>
              <a:t>Visual</a:t>
            </a:r>
            <a:r>
              <a:rPr lang="ru-RU" sz="2000" dirty="0"/>
              <a:t> </a:t>
            </a:r>
            <a:r>
              <a:rPr lang="ru-RU" sz="2000" dirty="0" err="1"/>
              <a:t>Studio</a:t>
            </a:r>
            <a:r>
              <a:rPr lang="ru-RU" sz="2000" dirty="0"/>
              <a:t> 2019 в программе для установщика обязательно надо выбрать пункт "Разработка мобильных приложений на .NET":</a:t>
            </a:r>
          </a:p>
        </p:txBody>
      </p:sp>
      <p:pic>
        <p:nvPicPr>
          <p:cNvPr id="5" name="Рисунок 4" descr="C:\Users\fedya\Desktop\1.18.png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368" y="2386584"/>
            <a:ext cx="7825740" cy="36118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09940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b="1" dirty="0"/>
              <a:t>Установка </a:t>
            </a:r>
            <a:r>
              <a:rPr lang="ru-RU" b="1" dirty="0" err="1"/>
              <a:t>Xamarin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	</a:t>
            </a:r>
            <a:br>
              <a:rPr lang="ru-RU" dirty="0" smtClean="0"/>
            </a:br>
            <a:r>
              <a:rPr lang="ru-RU" dirty="0" smtClean="0"/>
              <a:t>	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804672" y="155949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2000" dirty="0"/>
              <a:t>После инсталляции мы сможем в меню </a:t>
            </a:r>
            <a:r>
              <a:rPr lang="ru-RU" sz="2000" dirty="0" err="1"/>
              <a:t>Help</a:t>
            </a:r>
            <a:r>
              <a:rPr lang="ru-RU" sz="2000" dirty="0"/>
              <a:t> -&gt;</a:t>
            </a:r>
            <a:r>
              <a:rPr lang="ru-RU" sz="2000" dirty="0" err="1"/>
              <a:t>About</a:t>
            </a:r>
            <a:r>
              <a:rPr lang="ru-RU" sz="2000" dirty="0"/>
              <a:t> </a:t>
            </a:r>
            <a:r>
              <a:rPr lang="ru-RU" sz="2000" dirty="0" err="1"/>
              <a:t>Microsoft</a:t>
            </a:r>
            <a:r>
              <a:rPr lang="ru-RU" sz="2000" dirty="0"/>
              <a:t> </a:t>
            </a:r>
            <a:r>
              <a:rPr lang="ru-RU" sz="2000" dirty="0" err="1"/>
              <a:t>Visual</a:t>
            </a:r>
            <a:r>
              <a:rPr lang="ru-RU" sz="2000" dirty="0"/>
              <a:t> </a:t>
            </a:r>
            <a:r>
              <a:rPr lang="ru-RU" sz="2000" dirty="0" err="1"/>
              <a:t>Studio</a:t>
            </a:r>
            <a:r>
              <a:rPr lang="ru-RU" sz="2000" dirty="0"/>
              <a:t> увидеть отметку о </a:t>
            </a:r>
            <a:r>
              <a:rPr lang="ru-RU" sz="2000" dirty="0" err="1"/>
              <a:t>Xamarin</a:t>
            </a:r>
            <a:r>
              <a:rPr lang="ru-RU" sz="2000" dirty="0"/>
              <a:t>:</a:t>
            </a:r>
          </a:p>
        </p:txBody>
      </p:sp>
      <p:pic>
        <p:nvPicPr>
          <p:cNvPr id="6" name="Рисунок 5" descr="C:\Users\fedya\Desktop\1.10.png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984" y="2380525"/>
            <a:ext cx="5206000" cy="35207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1031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b="1" dirty="0"/>
              <a:t>Установка </a:t>
            </a:r>
            <a:r>
              <a:rPr lang="ru-RU" b="1" dirty="0" err="1"/>
              <a:t>Xamarin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	</a:t>
            </a:r>
            <a:br>
              <a:rPr lang="ru-RU" dirty="0" smtClean="0"/>
            </a:br>
            <a:r>
              <a:rPr lang="ru-RU" dirty="0" smtClean="0"/>
              <a:t>	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3945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2000" dirty="0"/>
              <a:t>То есть для создания проекта приложения нам по сути надо выбрать первый тип проекта.</a:t>
            </a:r>
          </a:p>
          <a:p>
            <a:pPr marL="203195" indent="0">
              <a:buNone/>
            </a:pPr>
            <a:r>
              <a:rPr lang="ru-RU" sz="2000" dirty="0"/>
              <a:t>Итак, создадим первый проект. Для него выберем тип </a:t>
            </a:r>
            <a:r>
              <a:rPr lang="ru-RU" sz="2000" dirty="0" err="1"/>
              <a:t>Mobile</a:t>
            </a:r>
            <a:r>
              <a:rPr lang="ru-RU" sz="2000" dirty="0"/>
              <a:t> </a:t>
            </a:r>
            <a:r>
              <a:rPr lang="ru-RU" sz="2000" dirty="0" err="1"/>
              <a:t>App</a:t>
            </a:r>
            <a:r>
              <a:rPr lang="ru-RU" sz="2000" dirty="0"/>
              <a:t> (</a:t>
            </a:r>
            <a:r>
              <a:rPr lang="ru-RU" sz="2000" dirty="0" err="1"/>
              <a:t>Xamarin.Forms</a:t>
            </a:r>
            <a:r>
              <a:rPr lang="ru-RU" sz="2000" dirty="0"/>
              <a:t>) и назовем его, к примеру, </a:t>
            </a:r>
            <a:r>
              <a:rPr lang="ru-RU" sz="2000" dirty="0" err="1"/>
              <a:t>HelloApp</a:t>
            </a:r>
            <a:r>
              <a:rPr lang="ru-RU" sz="2000" dirty="0"/>
              <a:t>:</a:t>
            </a:r>
          </a:p>
        </p:txBody>
      </p:sp>
      <p:pic>
        <p:nvPicPr>
          <p:cNvPr id="5" name="Рисунок 4" descr="C:\Users\fedya\Desktop\1.28.png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4995" y="2671698"/>
            <a:ext cx="5018341" cy="33267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94358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b="1" dirty="0"/>
              <a:t>Установка </a:t>
            </a:r>
            <a:r>
              <a:rPr lang="ru-RU" b="1" dirty="0" err="1"/>
              <a:t>Xamarin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	</a:t>
            </a:r>
            <a:br>
              <a:rPr lang="ru-RU" dirty="0" smtClean="0"/>
            </a:br>
            <a:r>
              <a:rPr lang="ru-RU" dirty="0" smtClean="0"/>
              <a:t>	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3945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2000" dirty="0"/>
              <a:t>После этого будет предложено выбрать шаблон проекта и установить ряд настроек:</a:t>
            </a:r>
          </a:p>
        </p:txBody>
      </p:sp>
      <p:pic>
        <p:nvPicPr>
          <p:cNvPr id="6" name="Рисунок 5" descr="C:\Users\fedya\Desktop\1.20.png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4995" y="1838633"/>
            <a:ext cx="4890326" cy="40190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15328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b="1" dirty="0"/>
              <a:t>Установка </a:t>
            </a:r>
            <a:r>
              <a:rPr lang="ru-RU" b="1" dirty="0" err="1"/>
              <a:t>Xamarin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	</a:t>
            </a:r>
            <a:br>
              <a:rPr lang="ru-RU" dirty="0" smtClean="0"/>
            </a:br>
            <a:r>
              <a:rPr lang="ru-RU" dirty="0" smtClean="0"/>
              <a:t>	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3945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2400" b="1" dirty="0"/>
              <a:t>Нам доступно три шаблона</a:t>
            </a:r>
            <a:r>
              <a:rPr lang="ru-RU" sz="2400" dirty="0"/>
              <a:t>:</a:t>
            </a:r>
          </a:p>
          <a:p>
            <a:pPr marL="203195" indent="0">
              <a:buNone/>
            </a:pPr>
            <a:r>
              <a:rPr lang="ru-RU" sz="2400" b="1" dirty="0" smtClean="0"/>
              <a:t>	</a:t>
            </a:r>
            <a:r>
              <a:rPr lang="ru-RU" sz="2400" b="1" dirty="0" err="1" smtClean="0"/>
              <a:t>Floyout</a:t>
            </a:r>
            <a:r>
              <a:rPr lang="ru-RU" sz="2400" dirty="0"/>
              <a:t>: проект с боковым меню</a:t>
            </a:r>
          </a:p>
          <a:p>
            <a:pPr marL="203195" indent="0">
              <a:buNone/>
            </a:pPr>
            <a:r>
              <a:rPr lang="ru-RU" sz="2400" b="1" dirty="0" smtClean="0"/>
              <a:t>	</a:t>
            </a:r>
            <a:r>
              <a:rPr lang="ru-RU" sz="2400" b="1" dirty="0" err="1" smtClean="0"/>
              <a:t>Tabbed</a:t>
            </a:r>
            <a:r>
              <a:rPr lang="ru-RU" sz="2400" dirty="0"/>
              <a:t>: проект приложения, которое использует вкладки для навигации между страницами</a:t>
            </a:r>
          </a:p>
          <a:p>
            <a:pPr marL="203195" indent="0">
              <a:buNone/>
            </a:pPr>
            <a:r>
              <a:rPr lang="ru-RU" sz="2400" b="1" dirty="0" smtClean="0"/>
              <a:t>	</a:t>
            </a:r>
            <a:r>
              <a:rPr lang="ru-RU" sz="2400" b="1" dirty="0" err="1" smtClean="0"/>
              <a:t>Blank</a:t>
            </a:r>
            <a:r>
              <a:rPr lang="ru-RU" sz="2400" dirty="0"/>
              <a:t>: пустой шаблон, создающий проект с минимальной функциональностью</a:t>
            </a:r>
          </a:p>
          <a:p>
            <a:pPr marL="203195" indent="0">
              <a:buNone/>
            </a:pPr>
            <a:r>
              <a:rPr lang="ru-RU" sz="2400" dirty="0" smtClean="0"/>
              <a:t>	Кроме </a:t>
            </a:r>
            <a:r>
              <a:rPr lang="ru-RU" sz="2400" dirty="0"/>
              <a:t>того, при создании проекта в опции </a:t>
            </a:r>
            <a:r>
              <a:rPr lang="ru-RU" sz="2400" dirty="0" err="1"/>
              <a:t>Platform</a:t>
            </a:r>
            <a:r>
              <a:rPr lang="ru-RU" sz="2400" dirty="0"/>
              <a:t> мы можем отметить, под какие ОС будет создаваться проект. В данном случае мы можем выбрать все платформы: </a:t>
            </a:r>
            <a:r>
              <a:rPr lang="ru-RU" sz="2400" dirty="0" err="1"/>
              <a:t>Android</a:t>
            </a:r>
            <a:r>
              <a:rPr lang="ru-RU" sz="2400" dirty="0"/>
              <a:t>, </a:t>
            </a:r>
            <a:r>
              <a:rPr lang="ru-RU" sz="2400" dirty="0" err="1"/>
              <a:t>iOS</a:t>
            </a:r>
            <a:r>
              <a:rPr lang="ru-RU" sz="2400" dirty="0"/>
              <a:t>, Windows (UWP).</a:t>
            </a:r>
          </a:p>
          <a:p>
            <a:pPr marL="203195" indent="0">
              <a:buNone/>
            </a:pPr>
            <a:r>
              <a:rPr lang="ru-RU" sz="2400" dirty="0"/>
              <a:t>Windows (UWP) доступна только под Windows, если для </a:t>
            </a:r>
            <a:r>
              <a:rPr lang="ru-RU" sz="2400" dirty="0" err="1"/>
              <a:t>Visual</a:t>
            </a:r>
            <a:r>
              <a:rPr lang="ru-RU" sz="2400" dirty="0"/>
              <a:t> </a:t>
            </a:r>
            <a:r>
              <a:rPr lang="ru-RU" sz="2400" dirty="0" err="1"/>
              <a:t>Studio</a:t>
            </a:r>
            <a:r>
              <a:rPr lang="ru-RU" sz="2400" dirty="0"/>
              <a:t> установлен </a:t>
            </a:r>
            <a:r>
              <a:rPr lang="ru-RU" sz="2400" dirty="0" err="1"/>
              <a:t>инстументарий</a:t>
            </a:r>
            <a:r>
              <a:rPr lang="ru-RU" sz="2400" dirty="0"/>
              <a:t> для разработки под UWP.</a:t>
            </a:r>
          </a:p>
          <a:p>
            <a:pPr marL="203195" indent="0">
              <a:buNone/>
            </a:pPr>
            <a:r>
              <a:rPr lang="ru-RU" sz="2400" dirty="0"/>
              <a:t>В данном случае в качестве шаблона проекта выберем </a:t>
            </a:r>
            <a:r>
              <a:rPr lang="ru-RU" sz="2400" dirty="0" err="1"/>
              <a:t>Blank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72038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b="1" dirty="0"/>
              <a:t>Установка </a:t>
            </a:r>
            <a:r>
              <a:rPr lang="ru-RU" b="1" dirty="0" err="1"/>
              <a:t>Xamarin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	</a:t>
            </a:r>
            <a:br>
              <a:rPr lang="ru-RU" dirty="0" smtClean="0"/>
            </a:br>
            <a:r>
              <a:rPr lang="ru-RU" dirty="0" smtClean="0"/>
              <a:t>	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3945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2400" dirty="0"/>
              <a:t>И </a:t>
            </a:r>
            <a:r>
              <a:rPr lang="ru-RU" sz="2400" dirty="0" err="1"/>
              <a:t>Visual</a:t>
            </a:r>
            <a:r>
              <a:rPr lang="ru-RU" sz="2400" dirty="0"/>
              <a:t> </a:t>
            </a:r>
            <a:r>
              <a:rPr lang="ru-RU" sz="2400" dirty="0" err="1"/>
              <a:t>Studio</a:t>
            </a:r>
            <a:r>
              <a:rPr lang="ru-RU" sz="2400" dirty="0"/>
              <a:t> сгенерирует новое решение. Если мы выбрали выше все три платформы, то созданное решение будет содержать четыре проекта:</a:t>
            </a:r>
          </a:p>
        </p:txBody>
      </p:sp>
      <p:pic>
        <p:nvPicPr>
          <p:cNvPr id="4" name="Рисунок 3" descr="C:\Users\fedya\Desktop\1.21.png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3795" y="2515141"/>
            <a:ext cx="3923158" cy="32215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91399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b="1" dirty="0"/>
              <a:t>Установка </a:t>
            </a:r>
            <a:r>
              <a:rPr lang="ru-RU" b="1" dirty="0" err="1"/>
              <a:t>Xamarin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	</a:t>
            </a:r>
            <a:br>
              <a:rPr lang="ru-RU" dirty="0" smtClean="0"/>
            </a:br>
            <a:r>
              <a:rPr lang="ru-RU" dirty="0" smtClean="0"/>
              <a:t>	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3945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2400" b="1" dirty="0" err="1"/>
              <a:t>HelloApp</a:t>
            </a:r>
            <a:r>
              <a:rPr lang="ru-RU" sz="2400" dirty="0"/>
              <a:t>: главный проект библиотеки, которая и будет содержать всю основную логику приложения</a:t>
            </a:r>
          </a:p>
          <a:p>
            <a:pPr marL="203195" indent="0">
              <a:buNone/>
            </a:pPr>
            <a:r>
              <a:rPr lang="ru-RU" sz="2400" b="1" dirty="0" err="1"/>
              <a:t>HelloApp.Android</a:t>
            </a:r>
            <a:r>
              <a:rPr lang="ru-RU" sz="2400" dirty="0"/>
              <a:t>: проект для </a:t>
            </a:r>
            <a:r>
              <a:rPr lang="ru-RU" sz="2400" dirty="0" err="1"/>
              <a:t>Android</a:t>
            </a:r>
            <a:endParaRPr lang="ru-RU" sz="2400" dirty="0"/>
          </a:p>
          <a:p>
            <a:pPr marL="203195" indent="0">
              <a:buNone/>
            </a:pPr>
            <a:r>
              <a:rPr lang="ru-RU" sz="2400" b="1" dirty="0" err="1"/>
              <a:t>HelloApp.iOS</a:t>
            </a:r>
            <a:r>
              <a:rPr lang="ru-RU" sz="2400" dirty="0"/>
              <a:t>: проект для </a:t>
            </a:r>
            <a:r>
              <a:rPr lang="ru-RU" sz="2400" dirty="0" err="1"/>
              <a:t>iOS</a:t>
            </a:r>
            <a:endParaRPr lang="ru-RU" sz="2400" dirty="0"/>
          </a:p>
          <a:p>
            <a:pPr marL="203195" indent="0">
              <a:buNone/>
            </a:pPr>
            <a:r>
              <a:rPr lang="ru-RU" sz="2400" b="1" dirty="0" err="1"/>
              <a:t>HelloApp.UWP</a:t>
            </a:r>
            <a:r>
              <a:rPr lang="ru-RU" sz="2400" dirty="0"/>
              <a:t>: проект для Windows 10</a:t>
            </a:r>
          </a:p>
          <a:p>
            <a:pPr marL="203195" indent="0">
              <a:buNone/>
            </a:pPr>
            <a:r>
              <a:rPr lang="ru-RU" sz="2400" dirty="0"/>
              <a:t>Однако в зависимости от операционной системы набор проектов может быть иным. Например, при работа в </a:t>
            </a:r>
            <a:r>
              <a:rPr lang="ru-RU" sz="2400" dirty="0" err="1"/>
              <a:t>Visual</a:t>
            </a:r>
            <a:r>
              <a:rPr lang="ru-RU" sz="2400" dirty="0"/>
              <a:t> </a:t>
            </a:r>
            <a:r>
              <a:rPr lang="ru-RU" sz="2400" dirty="0" err="1"/>
              <a:t>Studio</a:t>
            </a:r>
            <a:r>
              <a:rPr lang="ru-RU" sz="2400" dirty="0"/>
              <a:t> для </a:t>
            </a:r>
            <a:r>
              <a:rPr lang="ru-RU" sz="2400" dirty="0" err="1"/>
              <a:t>Mac</a:t>
            </a:r>
            <a:r>
              <a:rPr lang="ru-RU" sz="2400" dirty="0"/>
              <a:t> в </a:t>
            </a:r>
            <a:r>
              <a:rPr lang="ru-RU" sz="2400" dirty="0" err="1"/>
              <a:t>MacOS</a:t>
            </a:r>
            <a:r>
              <a:rPr lang="ru-RU" sz="2400" dirty="0"/>
              <a:t> будут </a:t>
            </a:r>
            <a:r>
              <a:rPr lang="ru-RU" sz="2400" dirty="0" err="1"/>
              <a:t>достуны</a:t>
            </a:r>
            <a:r>
              <a:rPr lang="ru-RU" sz="2400" dirty="0"/>
              <a:t> только три проекта: общий проект библиотеки, проект для </a:t>
            </a:r>
            <a:r>
              <a:rPr lang="ru-RU" sz="2400" dirty="0" err="1"/>
              <a:t>iOS</a:t>
            </a:r>
            <a:r>
              <a:rPr lang="ru-RU" sz="2400" dirty="0"/>
              <a:t> и проект для </a:t>
            </a:r>
            <a:r>
              <a:rPr lang="ru-RU" sz="2400" dirty="0" err="1"/>
              <a:t>Android</a:t>
            </a:r>
            <a:r>
              <a:rPr lang="ru-RU" sz="2400" dirty="0"/>
              <a:t>.</a:t>
            </a:r>
          </a:p>
          <a:p>
            <a:pPr marL="203195" indent="0">
              <a:buNone/>
            </a:pPr>
            <a:r>
              <a:rPr lang="ru-RU" sz="2400" b="1" dirty="0"/>
              <a:t>Главным будет самый верхний проект </a:t>
            </a:r>
            <a:r>
              <a:rPr lang="ru-RU" sz="2400" dirty="0"/>
              <a:t>(в данном случае </a:t>
            </a:r>
            <a:r>
              <a:rPr lang="ru-RU" sz="2400" dirty="0" err="1"/>
              <a:t>HelloApp</a:t>
            </a:r>
            <a:r>
              <a:rPr lang="ru-RU" sz="2400" dirty="0"/>
              <a:t>). Он будет содержать весь код и определение интерфейса, которую затем будут использовать все остальные проекты.</a:t>
            </a:r>
          </a:p>
        </p:txBody>
      </p:sp>
    </p:spTree>
    <p:extLst>
      <p:ext uri="{BB962C8B-B14F-4D97-AF65-F5344CB8AC3E}">
        <p14:creationId xmlns="" xmlns:p14="http://schemas.microsoft.com/office/powerpoint/2010/main" val="391957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b="1" dirty="0"/>
              <a:t>Установка </a:t>
            </a:r>
            <a:r>
              <a:rPr lang="ru-RU" b="1" dirty="0" err="1"/>
              <a:t>Xamarin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	</a:t>
            </a:r>
            <a:br>
              <a:rPr lang="ru-RU" dirty="0" smtClean="0"/>
            </a:br>
            <a:r>
              <a:rPr lang="ru-RU" dirty="0" smtClean="0"/>
              <a:t>	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3945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2400" dirty="0" smtClean="0"/>
              <a:t>	Если </a:t>
            </a:r>
            <a:r>
              <a:rPr lang="ru-RU" sz="2400" dirty="0"/>
              <a:t>мы обратимся к главному проекту, то в нем уже будет четыре основных файла:</a:t>
            </a:r>
          </a:p>
          <a:p>
            <a:pPr marL="203195" indent="0">
              <a:buNone/>
            </a:pPr>
            <a:r>
              <a:rPr lang="ru-RU" sz="2400" b="1" dirty="0" err="1"/>
              <a:t>App.xaml</a:t>
            </a:r>
            <a:r>
              <a:rPr lang="ru-RU" sz="2400" dirty="0"/>
              <a:t>: файл, который определяет ресурсы, общие для всего приложения</a:t>
            </a:r>
          </a:p>
          <a:p>
            <a:pPr marL="203195" indent="0">
              <a:buNone/>
            </a:pPr>
            <a:r>
              <a:rPr lang="ru-RU" sz="2400" b="1" dirty="0" err="1"/>
              <a:t>App.xaml.cs</a:t>
            </a:r>
            <a:r>
              <a:rPr lang="ru-RU" sz="2400" dirty="0"/>
              <a:t>: файл с кодом C#, с которого начинается выполнение приложения</a:t>
            </a:r>
          </a:p>
          <a:p>
            <a:pPr marL="203195" indent="0">
              <a:buNone/>
            </a:pPr>
            <a:r>
              <a:rPr lang="ru-RU" sz="2400" b="1" dirty="0" err="1"/>
              <a:t>MainPage.xaml</a:t>
            </a:r>
            <a:r>
              <a:rPr lang="ru-RU" sz="2400" dirty="0"/>
              <a:t>: файл с визуальным интерфейсом для единственной страницы </a:t>
            </a:r>
            <a:r>
              <a:rPr lang="ru-RU" sz="2400" dirty="0" err="1"/>
              <a:t>MainPage</a:t>
            </a:r>
            <a:r>
              <a:rPr lang="ru-RU" sz="2400" dirty="0"/>
              <a:t> в виде </a:t>
            </a:r>
            <a:r>
              <a:rPr lang="ru-RU" sz="2400" dirty="0" err="1"/>
              <a:t>xaml</a:t>
            </a:r>
            <a:endParaRPr lang="ru-RU" sz="2400" dirty="0"/>
          </a:p>
          <a:p>
            <a:pPr marL="203195" indent="0">
              <a:buNone/>
            </a:pPr>
            <a:r>
              <a:rPr lang="ru-RU" sz="2400" b="1" dirty="0" err="1"/>
              <a:t>MainPage.xaml.cs</a:t>
            </a:r>
            <a:r>
              <a:rPr lang="ru-RU" sz="2400" dirty="0"/>
              <a:t>: файл, который содержит логику </a:t>
            </a:r>
            <a:r>
              <a:rPr lang="ru-RU" sz="2400" dirty="0" err="1"/>
              <a:t>MainPage</a:t>
            </a:r>
            <a:r>
              <a:rPr lang="ru-RU" sz="2400" dirty="0"/>
              <a:t> на языке C#</a:t>
            </a:r>
          </a:p>
          <a:p>
            <a:pPr marL="203195" indent="0">
              <a:buNone/>
            </a:pPr>
            <a:r>
              <a:rPr lang="ru-RU" sz="2400" b="1" dirty="0" err="1"/>
              <a:t>AssemblyInfo.cs</a:t>
            </a:r>
            <a:r>
              <a:rPr lang="ru-RU" sz="2400" dirty="0"/>
              <a:t>: файл с кодом на языке C#, который используется для установки настроек приложения</a:t>
            </a:r>
            <a:endParaRPr lang="ru-RU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420910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>
                <a:solidFill>
                  <a:schemeClr val="accent2"/>
                </a:solidFill>
              </a:rPr>
              <a:t>&lt;/</a:t>
            </a:r>
            <a:r>
              <a:rPr lang="en" dirty="0"/>
              <a:t> </a:t>
            </a:r>
            <a:r>
              <a:rPr lang="en-US" b="1" dirty="0" err="1" smtClean="0"/>
              <a:t>Xamarin</a:t>
            </a:r>
            <a:r>
              <a:rPr lang="en-US" b="1" dirty="0" smtClean="0"/>
              <a:t>. </a:t>
            </a:r>
            <a:r>
              <a:rPr lang="ru-RU" b="1" dirty="0" smtClean="0"/>
              <a:t>Что это такое?</a:t>
            </a:r>
            <a:r>
              <a:rPr lang="ru-RU" dirty="0"/>
              <a:t>	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449764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2000" dirty="0" smtClean="0"/>
              <a:t>	</a:t>
            </a:r>
            <a:r>
              <a:rPr lang="ru-RU" sz="2000" b="1" dirty="0" err="1" smtClean="0"/>
              <a:t>Xamarin</a:t>
            </a:r>
            <a:r>
              <a:rPr lang="ru-RU" sz="2000" dirty="0" smtClean="0"/>
              <a:t> </a:t>
            </a:r>
            <a:r>
              <a:rPr lang="ru-RU" sz="2000" dirty="0"/>
              <a:t>— это кросс-платформенный </a:t>
            </a:r>
            <a:r>
              <a:rPr lang="ru-RU" sz="2000" dirty="0" err="1"/>
              <a:t>фреймворк</a:t>
            </a:r>
            <a:r>
              <a:rPr lang="ru-RU" sz="2000" dirty="0"/>
              <a:t> от </a:t>
            </a:r>
            <a:r>
              <a:rPr lang="ru-RU" sz="2000" dirty="0" err="1"/>
              <a:t>Microsoft</a:t>
            </a:r>
            <a:r>
              <a:rPr lang="ru-RU" sz="2000" dirty="0"/>
              <a:t>, который позволяет разработчикам создавать приложения для </a:t>
            </a:r>
            <a:r>
              <a:rPr lang="ru-RU" sz="2000" dirty="0" err="1"/>
              <a:t>iOS</a:t>
            </a:r>
            <a:r>
              <a:rPr lang="ru-RU" sz="2000" dirty="0"/>
              <a:t>, </a:t>
            </a:r>
            <a:r>
              <a:rPr lang="ru-RU" sz="2000" dirty="0" err="1"/>
              <a:t>Android</a:t>
            </a:r>
            <a:r>
              <a:rPr lang="ru-RU" sz="2000" dirty="0"/>
              <a:t> и Windows, используя единую кодовую базу на C#. </a:t>
            </a:r>
            <a:r>
              <a:rPr lang="ru-RU" sz="2000" dirty="0" err="1"/>
              <a:t>Xamarin</a:t>
            </a:r>
            <a:r>
              <a:rPr lang="ru-RU" sz="2000" dirty="0"/>
              <a:t> предлагает различные </a:t>
            </a:r>
            <a:r>
              <a:rPr lang="ru-RU" sz="2000" dirty="0" smtClean="0"/>
              <a:t>преимущества</a:t>
            </a:r>
            <a:r>
              <a:rPr lang="en-US" sz="2000" dirty="0" smtClean="0"/>
              <a:t>: </a:t>
            </a:r>
            <a:endParaRPr lang="ru-RU" sz="2000" dirty="0"/>
          </a:p>
          <a:p>
            <a:pPr marL="203195" indent="0">
              <a:buNone/>
            </a:pPr>
            <a:r>
              <a:rPr lang="ru-RU" sz="2000" dirty="0" smtClean="0"/>
              <a:t>	</a:t>
            </a:r>
            <a:r>
              <a:rPr lang="ru-RU" sz="2000" b="1" dirty="0"/>
              <a:t> Возможность повторного использования больших частей кодовой базы для разных </a:t>
            </a:r>
            <a:r>
              <a:rPr lang="ru-RU" sz="2000" b="1" dirty="0" smtClean="0"/>
              <a:t>платформ</a:t>
            </a:r>
            <a:endParaRPr lang="en-US" sz="2000" b="1" dirty="0" smtClean="0"/>
          </a:p>
          <a:p>
            <a:pPr marL="203195" indent="0">
              <a:buNone/>
            </a:pPr>
            <a:r>
              <a:rPr lang="en-US" sz="2000" b="1" dirty="0" smtClean="0"/>
              <a:t>	</a:t>
            </a:r>
            <a:r>
              <a:rPr lang="ru-RU" sz="2000" b="1" dirty="0" err="1" smtClean="0"/>
              <a:t>Xamarin</a:t>
            </a:r>
            <a:r>
              <a:rPr lang="ru-RU" sz="2000" b="1" dirty="0" smtClean="0"/>
              <a:t> </a:t>
            </a:r>
            <a:r>
              <a:rPr lang="ru-RU" sz="2000" b="1" dirty="0"/>
              <a:t>использует </a:t>
            </a:r>
            <a:r>
              <a:rPr lang="ru-RU" sz="2000" b="1" dirty="0" err="1"/>
              <a:t>нативные</a:t>
            </a:r>
            <a:r>
              <a:rPr lang="ru-RU" sz="2000" b="1" dirty="0"/>
              <a:t> элементы управления пользовательским интерфейсом и доступ к API для конкретной платформы для оптимальной производительности приложения и удобства работы пользователя. </a:t>
            </a:r>
          </a:p>
          <a:p>
            <a:pPr marL="203195" indent="0">
              <a:buNone/>
            </a:pPr>
            <a:r>
              <a:rPr lang="en-US" sz="2000" b="1" dirty="0" smtClean="0"/>
              <a:t>	</a:t>
            </a:r>
            <a:r>
              <a:rPr lang="ru-RU" sz="2000" b="1" dirty="0" smtClean="0"/>
              <a:t>Интеграция </a:t>
            </a:r>
            <a:r>
              <a:rPr lang="ru-RU" sz="2000" b="1" dirty="0"/>
              <a:t>с </a:t>
            </a:r>
            <a:r>
              <a:rPr lang="ru-RU" sz="2000" b="1" dirty="0" err="1"/>
              <a:t>Visual</a:t>
            </a:r>
            <a:r>
              <a:rPr lang="ru-RU" sz="2000" b="1" dirty="0"/>
              <a:t> </a:t>
            </a:r>
            <a:r>
              <a:rPr lang="ru-RU" sz="2000" b="1" dirty="0" err="1"/>
              <a:t>Studio</a:t>
            </a:r>
            <a:r>
              <a:rPr lang="ru-RU" sz="2000" b="1" dirty="0"/>
              <a:t>. Разрабатывать приложения </a:t>
            </a:r>
            <a:r>
              <a:rPr lang="ru-RU" sz="2000" b="1" dirty="0" err="1"/>
              <a:t>Xamarin</a:t>
            </a:r>
            <a:r>
              <a:rPr lang="ru-RU" sz="2000" b="1" dirty="0"/>
              <a:t> можно с помощью знакомой и мощной среды </a:t>
            </a:r>
            <a:r>
              <a:rPr lang="ru-RU" sz="2000" b="1" dirty="0" err="1"/>
              <a:t>Visual</a:t>
            </a:r>
            <a:r>
              <a:rPr lang="ru-RU" sz="2000" b="1" dirty="0"/>
              <a:t> </a:t>
            </a:r>
            <a:r>
              <a:rPr lang="ru-RU" sz="2000" b="1" dirty="0" err="1"/>
              <a:t>Studio</a:t>
            </a:r>
            <a:r>
              <a:rPr lang="ru-RU" sz="2000" b="1" dirty="0"/>
              <a:t> IDE, что упрощает процесс разработки. </a:t>
            </a:r>
            <a:endParaRPr sz="2000" dirty="0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156" y="4698730"/>
            <a:ext cx="3017656" cy="13097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18851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90539" y="2935353"/>
            <a:ext cx="5531200" cy="2237200"/>
          </a:xfrm>
        </p:spPr>
        <p:txBody>
          <a:bodyPr/>
          <a:lstStyle/>
          <a:p>
            <a:pPr algn="ctr"/>
            <a:r>
              <a:rPr lang="ru-RU" b="1" dirty="0" smtClean="0"/>
              <a:t>Спасибо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209026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>
                <a:solidFill>
                  <a:schemeClr val="accent2"/>
                </a:solidFill>
              </a:rPr>
              <a:t>&lt;/</a:t>
            </a:r>
            <a:r>
              <a:rPr lang="en" dirty="0"/>
              <a:t> </a:t>
            </a:r>
            <a:r>
              <a:rPr lang="ru-RU" b="1" dirty="0"/>
              <a:t>Основы </a:t>
            </a:r>
            <a:r>
              <a:rPr lang="ru-RU" b="1" dirty="0" err="1" smtClean="0"/>
              <a:t>Xamarin</a:t>
            </a:r>
            <a:r>
              <a:rPr lang="en-US" b="1" dirty="0"/>
              <a:t>. </a:t>
            </a:r>
            <a:r>
              <a:rPr lang="ru-RU" b="1" dirty="0"/>
              <a:t>Особенности</a:t>
            </a:r>
            <a:endParaRPr lang="ru-RU"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449764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en-US" sz="2000" dirty="0" smtClean="0"/>
              <a:t>	</a:t>
            </a:r>
            <a:r>
              <a:rPr lang="ru-RU" sz="2000" dirty="0" err="1" smtClean="0"/>
              <a:t>Xamarin</a:t>
            </a:r>
            <a:r>
              <a:rPr lang="ru-RU" sz="2000" dirty="0" smtClean="0"/>
              <a:t> </a:t>
            </a:r>
            <a:r>
              <a:rPr lang="ru-RU" sz="2000" dirty="0"/>
              <a:t>был приобретен </a:t>
            </a:r>
            <a:r>
              <a:rPr lang="ru-RU" sz="2000" dirty="0" err="1"/>
              <a:t>Microsoft</a:t>
            </a:r>
            <a:r>
              <a:rPr lang="ru-RU" sz="2000" dirty="0"/>
              <a:t> в 2016 году и стал частью экосистемы .NET. Он предлагает возможность разрабатывать приложения, которые могут работать на различных платформах с минимальными изменениями в коде. </a:t>
            </a:r>
            <a:r>
              <a:rPr lang="ru-RU" sz="2000" dirty="0" err="1"/>
              <a:t>Xamarin.Forms</a:t>
            </a:r>
            <a:r>
              <a:rPr lang="ru-RU" sz="2000" dirty="0"/>
              <a:t> — это один из ключевых компонентов </a:t>
            </a:r>
            <a:r>
              <a:rPr lang="ru-RU" sz="2000" dirty="0" err="1"/>
              <a:t>Xamarin</a:t>
            </a:r>
            <a:r>
              <a:rPr lang="ru-RU" sz="2000" dirty="0"/>
              <a:t>, позволяющий создавать пользовательский интерфейс для мобильных приложений из одной общей кодовой базы</a:t>
            </a:r>
            <a:r>
              <a:rPr lang="ru-RU" sz="2000" dirty="0" smtClean="0"/>
              <a:t>.</a:t>
            </a:r>
            <a:endParaRPr lang="en-US" sz="2000" dirty="0" smtClean="0"/>
          </a:p>
          <a:p>
            <a:pPr marL="203195" indent="0">
              <a:buNone/>
            </a:pPr>
            <a:r>
              <a:rPr lang="en-US" sz="2000" dirty="0" smtClean="0"/>
              <a:t>	</a:t>
            </a:r>
            <a:r>
              <a:rPr lang="ru-RU" sz="2000" dirty="0" smtClean="0"/>
              <a:t>Использование </a:t>
            </a:r>
            <a:r>
              <a:rPr lang="ru-RU" sz="2000" dirty="0"/>
              <a:t>единого кода – главное преимущество кроссплатформенной разработки, позволяющее использовать один набор инструментов и технологий для разных платформ.</a:t>
            </a:r>
          </a:p>
          <a:p>
            <a:pPr marL="203195" indent="0">
              <a:buNone/>
            </a:pPr>
            <a:r>
              <a:rPr lang="en-US" sz="2000" dirty="0" smtClean="0"/>
              <a:t>	</a:t>
            </a:r>
            <a:r>
              <a:rPr lang="ru-RU" sz="2000" dirty="0" smtClean="0"/>
              <a:t>Сокращение </a:t>
            </a:r>
            <a:r>
              <a:rPr lang="ru-RU" sz="2000" dirty="0"/>
              <a:t>времени и финансовых затрат на разработку: данный фактор достигается путем использования единого кода для всех платформ. </a:t>
            </a:r>
            <a:r>
              <a:rPr lang="ru-RU" sz="2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Благодаря этому разработчики максимально эффективно используют свое время, что приводит к сокращению финансовых затрат на разработку.</a:t>
            </a:r>
          </a:p>
          <a:p>
            <a:pPr marL="203195" indent="0">
              <a:buNone/>
            </a:pPr>
            <a:endParaRPr sz="2000" dirty="0"/>
          </a:p>
        </p:txBody>
      </p:sp>
    </p:spTree>
    <p:extLst>
      <p:ext uri="{BB962C8B-B14F-4D97-AF65-F5344CB8AC3E}">
        <p14:creationId xmlns="" xmlns:p14="http://schemas.microsoft.com/office/powerpoint/2010/main" val="57405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>
                <a:solidFill>
                  <a:schemeClr val="accent2"/>
                </a:solidFill>
              </a:rPr>
              <a:t>&lt;/</a:t>
            </a:r>
            <a:r>
              <a:rPr lang="en" dirty="0"/>
              <a:t> </a:t>
            </a:r>
            <a:r>
              <a:rPr lang="ru-RU" b="1" dirty="0"/>
              <a:t>Основы </a:t>
            </a:r>
            <a:r>
              <a:rPr lang="ru-RU" b="1" dirty="0" err="1" smtClean="0"/>
              <a:t>Xamarin</a:t>
            </a:r>
            <a:r>
              <a:rPr lang="en-US" b="1" dirty="0" smtClean="0"/>
              <a:t>. </a:t>
            </a:r>
            <a:r>
              <a:rPr lang="ru-RU" b="1" dirty="0" smtClean="0"/>
              <a:t>Особенности</a:t>
            </a:r>
            <a:endParaRPr lang="ru-RU"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449764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2000" dirty="0" smtClean="0"/>
              <a:t>	Использование </a:t>
            </a:r>
            <a:r>
              <a:rPr lang="ru-RU" sz="2000" dirty="0"/>
              <a:t>единого интерфейса еще одно неоспоримое преимущество кроссплатформенных приложений перед </a:t>
            </a:r>
            <a:r>
              <a:rPr lang="ru-RU" sz="2000" dirty="0" err="1"/>
              <a:t>нативными</a:t>
            </a:r>
            <a:r>
              <a:rPr lang="ru-RU" sz="2000" dirty="0"/>
              <a:t>. Использование единой базы инструментов и технологий позволяет создавать единый интерфейс для всех платформ сразу, что важно для любого бренда, ведь так сохраняется уникальное визуальное оформление. </a:t>
            </a:r>
            <a:r>
              <a:rPr lang="ru-RU" sz="2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Благодаря данному параметру пользователи могут переходить с одного устройства на другое, не замечая особой разницы, например, со смартфона на планшет</a:t>
            </a:r>
            <a:r>
              <a:rPr lang="ru-RU" sz="20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203195" indent="0">
              <a:buNone/>
            </a:pPr>
            <a:r>
              <a:rPr lang="ru-RU" sz="2000" b="1" dirty="0"/>
              <a:t>Это значит, что дизайнерам не нужно придерживаться двух разных </a:t>
            </a:r>
            <a:r>
              <a:rPr lang="ru-RU" sz="2000" b="1" dirty="0" err="1"/>
              <a:t>гайдлайнов</a:t>
            </a:r>
            <a:r>
              <a:rPr lang="ru-RU" sz="2000" b="1" dirty="0"/>
              <a:t> — </a:t>
            </a:r>
            <a:r>
              <a:rPr lang="ru-RU" sz="2000" b="1" dirty="0" err="1"/>
              <a:t>Google</a:t>
            </a:r>
            <a:r>
              <a:rPr lang="ru-RU" sz="2000" b="1" dirty="0"/>
              <a:t> </a:t>
            </a:r>
            <a:r>
              <a:rPr lang="ru-RU" sz="2000" b="1" dirty="0" err="1"/>
              <a:t>Material</a:t>
            </a:r>
            <a:r>
              <a:rPr lang="ru-RU" sz="2000" b="1" dirty="0"/>
              <a:t> </a:t>
            </a:r>
            <a:r>
              <a:rPr lang="ru-RU" sz="2000" b="1" dirty="0" err="1"/>
              <a:t>Design</a:t>
            </a:r>
            <a:r>
              <a:rPr lang="ru-RU" sz="2000" b="1" dirty="0"/>
              <a:t> </a:t>
            </a:r>
            <a:r>
              <a:rPr lang="ru-RU" sz="2000" b="1" dirty="0" err="1"/>
              <a:t>System</a:t>
            </a:r>
            <a:r>
              <a:rPr lang="ru-RU" sz="2000" b="1" dirty="0"/>
              <a:t> и </a:t>
            </a:r>
            <a:r>
              <a:rPr lang="ru-RU" sz="2000" b="1" dirty="0" err="1"/>
              <a:t>Apple</a:t>
            </a:r>
            <a:r>
              <a:rPr lang="ru-RU" sz="2000" b="1" dirty="0"/>
              <a:t> </a:t>
            </a:r>
            <a:r>
              <a:rPr lang="ru-RU" sz="2000" b="1" dirty="0" err="1"/>
              <a:t>Human</a:t>
            </a:r>
            <a:r>
              <a:rPr lang="ru-RU" sz="2000" b="1" dirty="0"/>
              <a:t> </a:t>
            </a:r>
            <a:r>
              <a:rPr lang="ru-RU" sz="2000" b="1" dirty="0" err="1"/>
              <a:t>Interface</a:t>
            </a:r>
            <a:r>
              <a:rPr lang="ru-RU" sz="2000" b="1" dirty="0"/>
              <a:t> </a:t>
            </a:r>
            <a:r>
              <a:rPr lang="ru-RU" sz="2000" b="1" dirty="0" err="1"/>
              <a:t>Guidelines</a:t>
            </a:r>
            <a:r>
              <a:rPr lang="ru-RU" sz="2000" b="1" dirty="0"/>
              <a:t> — а все элементы и компоненты интерфейсов будут выглядеть идентично на </a:t>
            </a:r>
            <a:r>
              <a:rPr lang="ru-RU" sz="2000" b="1" dirty="0" err="1"/>
              <a:t>Android</a:t>
            </a:r>
            <a:r>
              <a:rPr lang="ru-RU" sz="2000" b="1" dirty="0"/>
              <a:t> и </a:t>
            </a:r>
            <a:r>
              <a:rPr lang="ru-RU" sz="2000" b="1" dirty="0" err="1"/>
              <a:t>iOS</a:t>
            </a:r>
            <a:r>
              <a:rPr lang="ru-RU" sz="2000" b="1" dirty="0"/>
              <a:t>. </a:t>
            </a:r>
            <a:endParaRPr sz="2000" b="1" dirty="0"/>
          </a:p>
        </p:txBody>
      </p:sp>
    </p:spTree>
    <p:extLst>
      <p:ext uri="{BB962C8B-B14F-4D97-AF65-F5344CB8AC3E}">
        <p14:creationId xmlns="" xmlns:p14="http://schemas.microsoft.com/office/powerpoint/2010/main" val="266520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b="1" dirty="0" smtClean="0"/>
              <a:t>Основы </a:t>
            </a:r>
            <a:r>
              <a:rPr lang="ru-RU" b="1" dirty="0" err="1" smtClean="0"/>
              <a:t>Xamarin</a:t>
            </a:r>
            <a:r>
              <a:rPr lang="en-US" b="1" dirty="0" smtClean="0"/>
              <a:t>. </a:t>
            </a:r>
            <a:r>
              <a:rPr lang="ru-RU" b="1" dirty="0" smtClean="0"/>
              <a:t>Недостатки</a:t>
            </a:r>
            <a:endParaRPr lang="ru-RU"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94316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2000" b="1" dirty="0" smtClean="0"/>
              <a:t>1) Меньшая гибкость</a:t>
            </a:r>
            <a:r>
              <a:rPr lang="en-US" sz="2000" b="1" dirty="0" smtClean="0"/>
              <a:t> </a:t>
            </a:r>
            <a:r>
              <a:rPr lang="en-US" sz="2000" dirty="0" smtClean="0"/>
              <a:t>- </a:t>
            </a:r>
            <a:r>
              <a:rPr lang="ru-RU" sz="2000" dirty="0" smtClean="0"/>
              <a:t>кроссплатформенные приложения обладают меньшей гибкостью, нежели </a:t>
            </a:r>
            <a:r>
              <a:rPr lang="ru-RU" sz="2000" dirty="0" err="1" smtClean="0"/>
              <a:t>нативные</a:t>
            </a:r>
            <a:r>
              <a:rPr lang="ru-RU" sz="2000" dirty="0" smtClean="0"/>
              <a:t>. Это связано с тем, что универсальный стек технологий избавляет от возможности максимальной интеграции с устройством.</a:t>
            </a:r>
          </a:p>
          <a:p>
            <a:pPr marL="203195" indent="0">
              <a:buNone/>
            </a:pPr>
            <a:r>
              <a:rPr lang="ru-RU" sz="2000" b="1" dirty="0" smtClean="0"/>
              <a:t>2) Более низкий уровень производительности</a:t>
            </a:r>
            <a:r>
              <a:rPr lang="en-US" sz="2000" b="1" dirty="0" smtClean="0"/>
              <a:t> </a:t>
            </a:r>
            <a:r>
              <a:rPr lang="en-US" sz="2000" dirty="0" smtClean="0"/>
              <a:t>-</a:t>
            </a:r>
            <a:r>
              <a:rPr lang="ru-RU" sz="2000" dirty="0" smtClean="0"/>
              <a:t> в угоду универсальности разработчики жертвуют высокой производительностью, хорошим уровнем оптимизации. </a:t>
            </a:r>
            <a:r>
              <a:rPr lang="ru-RU" sz="20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Это означает, что проекты кроссплатформенного типа не будут работать так же быстро и плавно, как </a:t>
            </a:r>
            <a:r>
              <a:rPr lang="ru-RU" sz="20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нативные</a:t>
            </a:r>
            <a:r>
              <a:rPr lang="ru-RU" sz="20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203195" indent="0">
              <a:buNone/>
            </a:pPr>
            <a:r>
              <a:rPr lang="ru-RU" sz="2000" b="1" dirty="0" smtClean="0"/>
              <a:t>3) Сомнительная надежность</a:t>
            </a:r>
            <a:r>
              <a:rPr lang="en-US" sz="2000" b="1" dirty="0" smtClean="0"/>
              <a:t> </a:t>
            </a:r>
            <a:r>
              <a:rPr lang="en-US" sz="2000" dirty="0" smtClean="0"/>
              <a:t>-</a:t>
            </a:r>
            <a:r>
              <a:rPr lang="ru-RU" sz="2000" dirty="0" smtClean="0"/>
              <a:t> разработчики не дают никаких гарантий безопасности и надежности. Неизвестно, когда могут начаться сбои, </a:t>
            </a:r>
            <a:r>
              <a:rPr lang="ru-RU" sz="2000" dirty="0" err="1" smtClean="0"/>
              <a:t>вылетания</a:t>
            </a:r>
            <a:r>
              <a:rPr lang="ru-RU" sz="2000" dirty="0" smtClean="0"/>
              <a:t>, выходы в различные ошибки. Это может случиться даже после очередного обновления системы устройства.</a:t>
            </a:r>
            <a:endParaRPr lang="en-US" sz="2000" dirty="0" smtClean="0"/>
          </a:p>
          <a:p>
            <a:pPr marL="203195" indent="0">
              <a:buNone/>
            </a:pPr>
            <a:r>
              <a:rPr lang="ru-RU" sz="2000" b="1" dirty="0" smtClean="0"/>
              <a:t>4) Возможное расхождение в дизайне на разных устройствах</a:t>
            </a:r>
            <a:r>
              <a:rPr lang="en-US" sz="2000" dirty="0" smtClean="0"/>
              <a:t> -</a:t>
            </a:r>
            <a:r>
              <a:rPr lang="ru-RU" sz="2000" dirty="0" smtClean="0"/>
              <a:t> разные требования на платформах приводят к тому, что дизайн приложений может отличаться. </a:t>
            </a:r>
            <a:endParaRPr lang="en-US" sz="2000" dirty="0" smtClean="0"/>
          </a:p>
          <a:p>
            <a:pPr marL="203195" indent="0">
              <a:buNone/>
            </a:pPr>
            <a:r>
              <a:rPr lang="ru-RU" sz="2000" b="1" dirty="0" smtClean="0"/>
              <a:t>5) Сложности выхода на </a:t>
            </a:r>
            <a:r>
              <a:rPr lang="ru-RU" sz="2000" b="1" dirty="0" err="1" smtClean="0"/>
              <a:t>маркетплейсы</a:t>
            </a:r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258105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b="1" dirty="0"/>
              <a:t>Возможности </a:t>
            </a:r>
            <a:r>
              <a:rPr lang="ru-RU" b="1" dirty="0" err="1"/>
              <a:t>Xamarin.Forms</a:t>
            </a:r>
            <a:endParaRPr lang="ru-RU"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94316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2000" b="1" dirty="0" err="1"/>
              <a:t>Xamarin</a:t>
            </a:r>
            <a:r>
              <a:rPr lang="ru-RU" sz="2000" dirty="0" err="1"/>
              <a:t>.</a:t>
            </a:r>
            <a:r>
              <a:rPr lang="ru-RU" sz="2000" b="1" dirty="0" err="1"/>
              <a:t>Forms</a:t>
            </a:r>
            <a:r>
              <a:rPr lang="ru-RU" sz="2000" dirty="0"/>
              <a:t> включает в себя урезанную версию WPF, агрегируя лишь те компоненты, которые имеют аналоги на других </a:t>
            </a:r>
            <a:r>
              <a:rPr lang="ru-RU" sz="2000" dirty="0" smtClean="0"/>
              <a:t>платформах</a:t>
            </a:r>
          </a:p>
          <a:p>
            <a:pPr marL="203195" indent="0">
              <a:buNone/>
            </a:pPr>
            <a:r>
              <a:rPr lang="ru-RU" sz="2000" b="1" dirty="0" smtClean="0"/>
              <a:t>Возможности </a:t>
            </a:r>
            <a:r>
              <a:rPr lang="en-US" sz="2000" b="1" dirty="0" err="1" smtClean="0"/>
              <a:t>Xamarin.Forms</a:t>
            </a:r>
            <a:r>
              <a:rPr lang="en-US" sz="2000" b="1" dirty="0" smtClean="0"/>
              <a:t>:</a:t>
            </a:r>
          </a:p>
          <a:p>
            <a:pPr marL="203195" indent="0">
              <a:buNone/>
            </a:pPr>
            <a:r>
              <a:rPr lang="ru-RU" sz="2000" b="1" dirty="0"/>
              <a:t>• </a:t>
            </a:r>
            <a:r>
              <a:rPr lang="ru-RU" sz="2000" b="1" dirty="0" smtClean="0"/>
              <a:t>Кросс-платформенная </a:t>
            </a:r>
            <a:r>
              <a:rPr lang="ru-RU" sz="2000" b="1" dirty="0"/>
              <a:t>разработка: Создание UI, выглядящего </a:t>
            </a:r>
            <a:r>
              <a:rPr lang="ru-RU" sz="2000" b="1" dirty="0" err="1"/>
              <a:t>нативно</a:t>
            </a:r>
            <a:r>
              <a:rPr lang="ru-RU" sz="2000" b="1" dirty="0"/>
              <a:t> на </a:t>
            </a:r>
            <a:r>
              <a:rPr lang="ru-RU" sz="2000" b="1" dirty="0" err="1"/>
              <a:t>iOS</a:t>
            </a:r>
            <a:r>
              <a:rPr lang="ru-RU" sz="2000" b="1" dirty="0"/>
              <a:t>, </a:t>
            </a:r>
            <a:r>
              <a:rPr lang="ru-RU" sz="2000" b="1" dirty="0" err="1"/>
              <a:t>Android</a:t>
            </a:r>
            <a:r>
              <a:rPr lang="ru-RU" sz="2000" b="1" dirty="0"/>
              <a:t> и Windows.</a:t>
            </a:r>
          </a:p>
          <a:p>
            <a:pPr marL="203195" indent="0">
              <a:buNone/>
            </a:pPr>
            <a:r>
              <a:rPr lang="ru-RU" sz="2000" b="1" dirty="0"/>
              <a:t>• Кроссплатформенные элементы: Более 20 элементов управления (кнопки, метки и списки), отображающихся как родные аналоги.</a:t>
            </a:r>
          </a:p>
          <a:p>
            <a:pPr marL="203195" indent="0">
              <a:buNone/>
            </a:pPr>
            <a:r>
              <a:rPr lang="ru-RU" sz="2000" b="1" dirty="0"/>
              <a:t>• Разнообразие макетов: Использование </a:t>
            </a:r>
            <a:r>
              <a:rPr lang="ru-RU" sz="2000" b="1" dirty="0" err="1"/>
              <a:t>StackLayout</a:t>
            </a:r>
            <a:r>
              <a:rPr lang="ru-RU" sz="2000" b="1" dirty="0"/>
              <a:t>, </a:t>
            </a:r>
            <a:r>
              <a:rPr lang="ru-RU" sz="2000" b="1" dirty="0" err="1"/>
              <a:t>Grid</a:t>
            </a:r>
            <a:r>
              <a:rPr lang="ru-RU" sz="2000" b="1" dirty="0"/>
              <a:t> и </a:t>
            </a:r>
            <a:r>
              <a:rPr lang="ru-RU" sz="2000" b="1" dirty="0" err="1"/>
              <a:t>AbsoluteLayout</a:t>
            </a:r>
            <a:r>
              <a:rPr lang="ru-RU" sz="2000" b="1" dirty="0"/>
              <a:t> для удобной компоновки интерфейса.</a:t>
            </a:r>
          </a:p>
          <a:p>
            <a:pPr marL="203195" indent="0">
              <a:buNone/>
            </a:pPr>
            <a:r>
              <a:rPr lang="ru-RU" sz="2000" b="1" dirty="0"/>
              <a:t>• Привязка данных: Упрощенная разработка через связь свойств классов с элементами управления.</a:t>
            </a:r>
          </a:p>
          <a:p>
            <a:pPr marL="203195" indent="0">
              <a:buNone/>
            </a:pPr>
            <a:r>
              <a:rPr lang="ru-RU" sz="2000" b="1" dirty="0"/>
              <a:t>• Обмен сообщениями: </a:t>
            </a:r>
            <a:r>
              <a:rPr lang="ru-RU" sz="2000" b="1" dirty="0" err="1"/>
              <a:t>MessagingCenter</a:t>
            </a:r>
            <a:r>
              <a:rPr lang="ru-RU" sz="2000" b="1" dirty="0"/>
              <a:t> для лучшей организации кода и декомпозиции задач. </a:t>
            </a:r>
          </a:p>
          <a:p>
            <a:pPr marL="203195" indent="0">
              <a:buNone/>
            </a:pPr>
            <a:endParaRPr lang="ru-RU" sz="2000" b="1" dirty="0"/>
          </a:p>
          <a:p>
            <a:pPr marL="203195" indent="0">
              <a:buNone/>
            </a:pPr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250328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b="1" dirty="0"/>
              <a:t>Возможности </a:t>
            </a:r>
            <a:r>
              <a:rPr lang="ru-RU" b="1" dirty="0" err="1"/>
              <a:t>Xamarin.Forms</a:t>
            </a:r>
            <a:endParaRPr lang="ru-RU"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94316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ru-RU" sz="2100" dirty="0" smtClean="0"/>
              <a:t>	Существует </a:t>
            </a:r>
            <a:r>
              <a:rPr lang="ru-RU" sz="2100" dirty="0"/>
              <a:t>множество утилит для доступа к базовым проектам платформы, чтобы разработчик мог добавить специфический для платформы функционал в </a:t>
            </a:r>
            <a:r>
              <a:rPr lang="ru-RU" sz="2100" dirty="0" smtClean="0"/>
              <a:t>	основной </a:t>
            </a:r>
            <a:r>
              <a:rPr lang="ru-RU" sz="2100" dirty="0"/>
              <a:t>или общий проект </a:t>
            </a:r>
            <a:r>
              <a:rPr lang="ru-RU" sz="2100" dirty="0" err="1"/>
              <a:t>Xamarin.Forms</a:t>
            </a:r>
            <a:r>
              <a:rPr lang="ru-RU" sz="2100" dirty="0"/>
              <a:t>.</a:t>
            </a:r>
          </a:p>
          <a:p>
            <a:pPr marL="203195" indent="0">
              <a:buNone/>
            </a:pPr>
            <a:r>
              <a:rPr lang="ru-RU" sz="2100" dirty="0"/>
              <a:t>Класс </a:t>
            </a:r>
            <a:r>
              <a:rPr lang="ru-RU" sz="2100" dirty="0" err="1"/>
              <a:t>DependencyService</a:t>
            </a:r>
            <a:r>
              <a:rPr lang="ru-RU" sz="2100" dirty="0"/>
              <a:t> – одна из таких утилит, указатель служб, который позволяет приложениям </a:t>
            </a:r>
            <a:r>
              <a:rPr lang="ru-RU" sz="2100" dirty="0" err="1"/>
              <a:t>Xamarin.Forms</a:t>
            </a:r>
            <a:r>
              <a:rPr lang="ru-RU" sz="2100" dirty="0"/>
              <a:t> вызывать собственные функции платформы из общего кода.</a:t>
            </a:r>
          </a:p>
          <a:p>
            <a:pPr marL="203195" indent="0">
              <a:buNone/>
            </a:pPr>
            <a:r>
              <a:rPr lang="ru-RU" sz="2100" dirty="0" smtClean="0"/>
              <a:t>	Эффекты </a:t>
            </a:r>
            <a:r>
              <a:rPr lang="ru-RU" sz="2100" dirty="0"/>
              <a:t>– это средство, с помощью которого вы можете создавать небольшие специфические для платформы изменения пользовательского интерфейса элементов управления и применять их в общем проекте.</a:t>
            </a:r>
          </a:p>
          <a:p>
            <a:pPr marL="203195" indent="0">
              <a:buNone/>
            </a:pPr>
            <a:r>
              <a:rPr lang="ru-RU" sz="2100" dirty="0" smtClean="0"/>
              <a:t>	</a:t>
            </a:r>
            <a:r>
              <a:rPr lang="ru-RU" sz="21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Пользовательские </a:t>
            </a:r>
            <a:r>
              <a:rPr lang="ru-RU" sz="21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рендереры</a:t>
            </a:r>
            <a:r>
              <a:rPr lang="ru-RU" sz="2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(</a:t>
            </a:r>
            <a:r>
              <a:rPr lang="ru-RU" sz="21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Custom</a:t>
            </a:r>
            <a:r>
              <a:rPr lang="ru-RU" sz="2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1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Renders</a:t>
            </a:r>
            <a:r>
              <a:rPr lang="ru-RU" sz="2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) позволяют полностью контролировать отображение элемента управления в </a:t>
            </a:r>
            <a:r>
              <a:rPr lang="ru-RU" sz="21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Xamarin.Forms</a:t>
            </a:r>
            <a:r>
              <a:rPr lang="ru-RU" sz="21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, таким образом вы можете добавить любой дополнительный внешний вид или функциональность, которая вам может понадобиться.</a:t>
            </a:r>
            <a:endParaRPr lang="ru-RU" sz="2100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1768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b="1" dirty="0" smtClean="0">
                <a:solidFill>
                  <a:schemeClr val="accent2"/>
                </a:solidFill>
              </a:rPr>
              <a:t>&lt;/</a:t>
            </a:r>
            <a:r>
              <a:rPr lang="en" b="1" dirty="0" smtClean="0"/>
              <a:t> </a:t>
            </a:r>
            <a:r>
              <a:rPr lang="ru-RU" b="1" dirty="0" smtClean="0"/>
              <a:t>Схема работы</a:t>
            </a:r>
            <a:endParaRPr lang="ru-RU" b="1"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94316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 algn="ctr">
              <a:buNone/>
            </a:pPr>
            <a:r>
              <a:rPr lang="ru-RU" sz="2000" dirty="0"/>
              <a:t>Работу </a:t>
            </a:r>
            <a:r>
              <a:rPr lang="ru-RU" sz="2000" dirty="0" err="1"/>
              <a:t>Xamarin</a:t>
            </a:r>
            <a:r>
              <a:rPr lang="ru-RU" sz="2000" dirty="0"/>
              <a:t> графически можно представить следующим образом:</a:t>
            </a:r>
          </a:p>
        </p:txBody>
      </p:sp>
      <p:pic>
        <p:nvPicPr>
          <p:cNvPr id="4" name="Рисунок 3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362" y="1856748"/>
            <a:ext cx="9738742" cy="38399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56513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b="1" dirty="0" smtClean="0">
                <a:solidFill>
                  <a:schemeClr val="accent2"/>
                </a:solidFill>
              </a:rPr>
              <a:t>&lt;/</a:t>
            </a:r>
            <a:r>
              <a:rPr lang="en" b="1" dirty="0" smtClean="0"/>
              <a:t> </a:t>
            </a:r>
            <a:r>
              <a:rPr lang="ru-RU" b="1" dirty="0" smtClean="0"/>
              <a:t>Схема работы</a:t>
            </a:r>
            <a:endParaRPr lang="ru-RU" b="1"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600440" y="1230308"/>
            <a:ext cx="6367288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en-US" sz="1900" dirty="0" smtClean="0"/>
              <a:t>	</a:t>
            </a:r>
            <a:r>
              <a:rPr lang="ru-RU" sz="1900" dirty="0" smtClean="0"/>
              <a:t>С </a:t>
            </a:r>
            <a:r>
              <a:rPr lang="ru-RU" sz="1900" dirty="0"/>
              <a:t>помощью </a:t>
            </a:r>
            <a:r>
              <a:rPr lang="ru-RU" sz="1900" dirty="0" err="1"/>
              <a:t>Xamarin.Android</a:t>
            </a:r>
            <a:r>
              <a:rPr lang="ru-RU" sz="1900" dirty="0"/>
              <a:t> код C# с использованием </a:t>
            </a:r>
            <a:r>
              <a:rPr lang="ru-RU" sz="1900" dirty="0" err="1"/>
              <a:t>Xamarin</a:t>
            </a:r>
            <a:r>
              <a:rPr lang="ru-RU" sz="1900" dirty="0"/>
              <a:t> компилируется в </a:t>
            </a:r>
            <a:r>
              <a:rPr lang="ru-RU" sz="1900" dirty="0" err="1"/>
              <a:t>Intermediate</a:t>
            </a:r>
            <a:r>
              <a:rPr lang="ru-RU" sz="1900" dirty="0"/>
              <a:t> </a:t>
            </a:r>
            <a:r>
              <a:rPr lang="ru-RU" sz="1900" dirty="0" err="1"/>
              <a:t>Language</a:t>
            </a:r>
            <a:r>
              <a:rPr lang="ru-RU" sz="1900" dirty="0"/>
              <a:t> (IL), который затем при запуске приложения компилируется в </a:t>
            </a:r>
            <a:r>
              <a:rPr lang="ru-RU" sz="1900" dirty="0" err="1"/>
              <a:t>нативную</a:t>
            </a:r>
            <a:r>
              <a:rPr lang="ru-RU" sz="1900" dirty="0"/>
              <a:t> сборку. </a:t>
            </a:r>
            <a:r>
              <a:rPr lang="ru-RU" sz="1900" dirty="0" err="1"/>
              <a:t>Xamarin</a:t>
            </a:r>
            <a:r>
              <a:rPr lang="ru-RU" sz="1900" dirty="0"/>
              <a:t>-приложения запускаются в среде выполнения </a:t>
            </a:r>
            <a:r>
              <a:rPr lang="ru-RU" sz="1900" dirty="0" err="1"/>
              <a:t>Mono</a:t>
            </a:r>
            <a:r>
              <a:rPr lang="ru-RU" sz="1900" dirty="0"/>
              <a:t>. Напрямую код не может обращаться к API </a:t>
            </a:r>
            <a:r>
              <a:rPr lang="ru-RU" sz="1900" dirty="0" err="1"/>
              <a:t>Android</a:t>
            </a:r>
            <a:r>
              <a:rPr lang="ru-RU" sz="1900" dirty="0"/>
              <a:t>. </a:t>
            </a:r>
            <a:endParaRPr lang="en-US" sz="1900" dirty="0" smtClean="0"/>
          </a:p>
          <a:p>
            <a:pPr marL="203195" indent="0">
              <a:buNone/>
            </a:pPr>
            <a:r>
              <a:rPr lang="en-US" sz="1900" dirty="0" smtClean="0"/>
              <a:t>	</a:t>
            </a:r>
            <a:r>
              <a:rPr lang="ru-RU" sz="1900" dirty="0" smtClean="0"/>
              <a:t>Для </a:t>
            </a:r>
            <a:r>
              <a:rPr lang="ru-RU" sz="1900" dirty="0"/>
              <a:t>этого надо обратиться к функциональность пространств имен Android.* и </a:t>
            </a:r>
            <a:r>
              <a:rPr lang="ru-RU" sz="1900" dirty="0" err="1"/>
              <a:t>Java</a:t>
            </a:r>
            <a:r>
              <a:rPr lang="ru-RU" sz="1900" dirty="0"/>
              <a:t>.*, которые </a:t>
            </a:r>
            <a:r>
              <a:rPr lang="ru-RU" sz="1900" dirty="0" err="1"/>
              <a:t>прдоставляются</a:t>
            </a:r>
            <a:r>
              <a:rPr lang="ru-RU" sz="1900" dirty="0"/>
              <a:t> виртуальной машиной </a:t>
            </a:r>
            <a:r>
              <a:rPr lang="ru-RU" sz="1900" dirty="0" err="1"/>
              <a:t>Android</a:t>
            </a:r>
            <a:r>
              <a:rPr lang="ru-RU" sz="1900" dirty="0"/>
              <a:t> </a:t>
            </a:r>
            <a:r>
              <a:rPr lang="ru-RU" sz="1900" dirty="0" err="1"/>
              <a:t>Runtime</a:t>
            </a:r>
            <a:r>
              <a:rPr lang="ru-RU" sz="1900" dirty="0"/>
              <a:t> (ART). </a:t>
            </a:r>
            <a:r>
              <a:rPr lang="ru-RU" sz="19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Специальная прослойка </a:t>
            </a:r>
            <a:r>
              <a:rPr lang="ru-RU" sz="19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Managed</a:t>
            </a:r>
            <a:r>
              <a:rPr lang="ru-RU" sz="19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19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Callable</a:t>
            </a:r>
            <a:r>
              <a:rPr lang="ru-RU" sz="19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19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Wrappers</a:t>
            </a:r>
            <a:r>
              <a:rPr lang="ru-RU" sz="19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(MCW) позволяет транслировать вызова </a:t>
            </a:r>
            <a:r>
              <a:rPr lang="ru-RU" sz="19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managed</a:t>
            </a:r>
            <a:r>
              <a:rPr lang="ru-RU" sz="19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-кода в </a:t>
            </a:r>
            <a:r>
              <a:rPr lang="ru-RU" sz="19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нативные</a:t>
            </a:r>
            <a:r>
              <a:rPr lang="ru-RU" sz="19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вызовы и обращаться к функциональности пространств имен Android.* и </a:t>
            </a:r>
            <a:r>
              <a:rPr lang="ru-RU" sz="19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Java</a:t>
            </a:r>
            <a:r>
              <a:rPr lang="ru-RU" sz="19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203195" indent="0">
              <a:buNone/>
            </a:pPr>
            <a:endParaRPr lang="ru-RU" sz="1900" dirty="0"/>
          </a:p>
        </p:txBody>
      </p:sp>
      <p:pic>
        <p:nvPicPr>
          <p:cNvPr id="3076" name="Picture 4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9336" y="1668035"/>
            <a:ext cx="3925800" cy="36903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21612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 Operating System Design Pitch Deck by Slidesgo">
  <a:themeElements>
    <a:clrScheme name="Simple Light">
      <a:dk1>
        <a:srgbClr val="FFFFFF"/>
      </a:dk1>
      <a:lt1>
        <a:srgbClr val="2D323C"/>
      </a:lt1>
      <a:dk2>
        <a:srgbClr val="242830"/>
      </a:dk2>
      <a:lt2>
        <a:srgbClr val="FFDB5D"/>
      </a:lt2>
      <a:accent1>
        <a:srgbClr val="94EE6B"/>
      </a:accent1>
      <a:accent2>
        <a:srgbClr val="E81981"/>
      </a:accent2>
      <a:accent3>
        <a:srgbClr val="BD64B5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414</Words>
  <Application>Microsoft Office PowerPoint</Application>
  <PresentationFormat>Произвольный</PresentationFormat>
  <Paragraphs>84</Paragraphs>
  <Slides>20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New Operating System Design Pitch Deck by Slidesgo</vt:lpstr>
      <vt:lpstr>Xamarin </vt:lpstr>
      <vt:lpstr>&lt;/ Xamarin. Что это такое? </vt:lpstr>
      <vt:lpstr>&lt;/ Основы Xamarin. Особенности</vt:lpstr>
      <vt:lpstr>&lt;/ Основы Xamarin. Особенности</vt:lpstr>
      <vt:lpstr>&lt;/ Основы Xamarin. Недостатки</vt:lpstr>
      <vt:lpstr>&lt;/ Возможности Xamarin.Forms</vt:lpstr>
      <vt:lpstr>&lt;/ Возможности Xamarin.Forms</vt:lpstr>
      <vt:lpstr>&lt;/ Схема работы</vt:lpstr>
      <vt:lpstr>&lt;/ Схема работы</vt:lpstr>
      <vt:lpstr>&lt;/ Схема работы</vt:lpstr>
      <vt:lpstr>&lt;/ Основы Xamarin.Forms. Итоги   </vt:lpstr>
      <vt:lpstr>&lt;/ Установка Xamarin    </vt:lpstr>
      <vt:lpstr>&lt;/ Установка Xamarin    </vt:lpstr>
      <vt:lpstr>&lt;/ Установка Xamarin    </vt:lpstr>
      <vt:lpstr>&lt;/ Установка Xamarin    </vt:lpstr>
      <vt:lpstr>&lt;/ Установка Xamarin    </vt:lpstr>
      <vt:lpstr>&lt;/ Установка Xamarin    </vt:lpstr>
      <vt:lpstr>&lt;/ Установка Xamarin    </vt:lpstr>
      <vt:lpstr>&lt;/ Установка Xamarin    </vt:lpstr>
      <vt:lpstr>Спасибо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sdd</dc:title>
  <dc:creator>Учетная запись Майкрософт</dc:creator>
  <cp:lastModifiedBy>Admin-B206</cp:lastModifiedBy>
  <cp:revision>32</cp:revision>
  <dcterms:created xsi:type="dcterms:W3CDTF">2024-09-22T22:58:42Z</dcterms:created>
  <dcterms:modified xsi:type="dcterms:W3CDTF">2025-01-14T08:47:17Z</dcterms:modified>
</cp:coreProperties>
</file>